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156" rtl="0" eaLnBrk="1" latinLnBrk="0" hangingPunct="1">
      <a:defRPr sz="7300" kern="1200">
        <a:solidFill>
          <a:schemeClr val="tx1"/>
        </a:solidFill>
        <a:latin typeface="+mn-lt"/>
        <a:ea typeface="+mn-ea"/>
        <a:cs typeface="+mn-cs"/>
      </a:defRPr>
    </a:lvl1pPr>
    <a:lvl2pPr marL="1843077" algn="l" defTabSz="3686156" rtl="0" eaLnBrk="1" latinLnBrk="0" hangingPunct="1">
      <a:defRPr sz="7300" kern="1200">
        <a:solidFill>
          <a:schemeClr val="tx1"/>
        </a:solidFill>
        <a:latin typeface="+mn-lt"/>
        <a:ea typeface="+mn-ea"/>
        <a:cs typeface="+mn-cs"/>
      </a:defRPr>
    </a:lvl2pPr>
    <a:lvl3pPr marL="3686156" algn="l" defTabSz="3686156" rtl="0" eaLnBrk="1" latinLnBrk="0" hangingPunct="1">
      <a:defRPr sz="7300" kern="1200">
        <a:solidFill>
          <a:schemeClr val="tx1"/>
        </a:solidFill>
        <a:latin typeface="+mn-lt"/>
        <a:ea typeface="+mn-ea"/>
        <a:cs typeface="+mn-cs"/>
      </a:defRPr>
    </a:lvl3pPr>
    <a:lvl4pPr marL="5529233" algn="l" defTabSz="3686156" rtl="0" eaLnBrk="1" latinLnBrk="0" hangingPunct="1">
      <a:defRPr sz="7300" kern="1200">
        <a:solidFill>
          <a:schemeClr val="tx1"/>
        </a:solidFill>
        <a:latin typeface="+mn-lt"/>
        <a:ea typeface="+mn-ea"/>
        <a:cs typeface="+mn-cs"/>
      </a:defRPr>
    </a:lvl4pPr>
    <a:lvl5pPr marL="7372312" algn="l" defTabSz="3686156" rtl="0" eaLnBrk="1" latinLnBrk="0" hangingPunct="1">
      <a:defRPr sz="7300" kern="1200">
        <a:solidFill>
          <a:schemeClr val="tx1"/>
        </a:solidFill>
        <a:latin typeface="+mn-lt"/>
        <a:ea typeface="+mn-ea"/>
        <a:cs typeface="+mn-cs"/>
      </a:defRPr>
    </a:lvl5pPr>
    <a:lvl6pPr marL="9215390" algn="l" defTabSz="3686156" rtl="0" eaLnBrk="1" latinLnBrk="0" hangingPunct="1">
      <a:defRPr sz="7300" kern="1200">
        <a:solidFill>
          <a:schemeClr val="tx1"/>
        </a:solidFill>
        <a:latin typeface="+mn-lt"/>
        <a:ea typeface="+mn-ea"/>
        <a:cs typeface="+mn-cs"/>
      </a:defRPr>
    </a:lvl6pPr>
    <a:lvl7pPr marL="11058468" algn="l" defTabSz="3686156" rtl="0" eaLnBrk="1" latinLnBrk="0" hangingPunct="1">
      <a:defRPr sz="7300" kern="1200">
        <a:solidFill>
          <a:schemeClr val="tx1"/>
        </a:solidFill>
        <a:latin typeface="+mn-lt"/>
        <a:ea typeface="+mn-ea"/>
        <a:cs typeface="+mn-cs"/>
      </a:defRPr>
    </a:lvl7pPr>
    <a:lvl8pPr marL="12901546" algn="l" defTabSz="3686156" rtl="0" eaLnBrk="1" latinLnBrk="0" hangingPunct="1">
      <a:defRPr sz="7300" kern="1200">
        <a:solidFill>
          <a:schemeClr val="tx1"/>
        </a:solidFill>
        <a:latin typeface="+mn-lt"/>
        <a:ea typeface="+mn-ea"/>
        <a:cs typeface="+mn-cs"/>
      </a:defRPr>
    </a:lvl8pPr>
    <a:lvl9pPr marL="14744623" algn="l" defTabSz="3686156"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824">
          <p15:clr>
            <a:srgbClr val="A4A3A4"/>
          </p15:clr>
        </p15:guide>
        <p15:guide id="2" pos="1612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529" autoAdjust="0"/>
    <p:restoredTop sz="94660"/>
  </p:normalViewPr>
  <p:slideViewPr>
    <p:cSldViewPr snapToGrid="0">
      <p:cViewPr>
        <p:scale>
          <a:sx n="20" d="100"/>
          <a:sy n="20" d="100"/>
        </p:scale>
        <p:origin x="-2286" y="-480"/>
      </p:cViewPr>
      <p:guideLst>
        <p:guide orient="horz" pos="10368"/>
        <p:guide pos="13824"/>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AEE-Swre-host\SWRE_Share%20Folder\File%20for%20General%20Use\Analyzed%20Data\Individual%20Site%20Investigations\ABC%20carpet\Final%20analysis%20of%20ABC%20carpet%20data\Combined%20Results_2012_201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AEE-Swre-host\SWRE_Share%20Folder\File%20for%20General%20Use\Analyzed%20Data\Individual%20Site%20Investigations\ABC%20carpet\Final%20analysis%20of%20ABC%20carpet%20data\Combined%20Results_2012_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Inflow Volume Vs. </a:t>
            </a:r>
            <a:r>
              <a:rPr lang="en-US" dirty="0" smtClean="0"/>
              <a:t>Wet </a:t>
            </a:r>
            <a:r>
              <a:rPr lang="en-US" dirty="0"/>
              <a:t>Spell Precipitation Depth</a:t>
            </a:r>
          </a:p>
        </c:rich>
      </c:tx>
      <c:layout/>
      <c:overlay val="0"/>
    </c:title>
    <c:autoTitleDeleted val="0"/>
    <c:plotArea>
      <c:layout/>
      <c:scatterChart>
        <c:scatterStyle val="lineMarker"/>
        <c:varyColors val="0"/>
        <c:ser>
          <c:idx val="0"/>
          <c:order val="0"/>
          <c:spPr>
            <a:ln w="28575">
              <a:noFill/>
            </a:ln>
          </c:spPr>
          <c:marker>
            <c:symbol val="circle"/>
            <c:size val="7"/>
            <c:spPr>
              <a:noFill/>
              <a:ln w="114300">
                <a:solidFill>
                  <a:schemeClr val="tx1"/>
                </a:solidFill>
              </a:ln>
            </c:spPr>
          </c:marker>
          <c:trendline>
            <c:spPr>
              <a:ln w="111125"/>
            </c:spPr>
            <c:trendlineType val="linear"/>
            <c:intercept val="0"/>
            <c:dispRSqr val="1"/>
            <c:dispEq val="1"/>
            <c:trendlineLbl>
              <c:layout>
                <c:manualLayout>
                  <c:x val="-0.32201252753602871"/>
                  <c:y val="-3.6350490628160016E-2"/>
                </c:manualLayout>
              </c:layout>
              <c:tx>
                <c:rich>
                  <a:bodyPr/>
                  <a:lstStyle/>
                  <a:p>
                    <a:pPr>
                      <a:defRPr/>
                    </a:pPr>
                    <a:r>
                      <a:rPr lang="en-US" sz="3200" baseline="0" dirty="0"/>
                      <a:t>y = </a:t>
                    </a:r>
                    <a:r>
                      <a:rPr lang="en-US" sz="3200" baseline="0" dirty="0" smtClean="0"/>
                      <a:t>1.6817x + 0.2367</a:t>
                    </a:r>
                    <a:r>
                      <a:rPr lang="en-US" sz="3200" baseline="0" dirty="0"/>
                      <a:t>
R² = </a:t>
                    </a:r>
                    <a:r>
                      <a:rPr lang="en-US" sz="3200" baseline="0" dirty="0" smtClean="0"/>
                      <a:t>0.9117</a:t>
                    </a:r>
                  </a:p>
                  <a:p>
                    <a:pPr>
                      <a:defRPr/>
                    </a:pPr>
                    <a:r>
                      <a:rPr lang="en-US" sz="3200" b="0" i="0" u="none" strike="noStrike" baseline="0" dirty="0" smtClean="0">
                        <a:effectLst/>
                      </a:rPr>
                      <a:t>p-value &lt; 2.2e-16</a:t>
                    </a:r>
                    <a:endParaRPr lang="en-US" sz="3200" dirty="0"/>
                  </a:p>
                </c:rich>
              </c:tx>
              <c:numFmt formatCode="General" sourceLinked="0"/>
              <c:spPr>
                <a:ln>
                  <a:noFill/>
                </a:ln>
              </c:spPr>
            </c:trendlineLbl>
          </c:trendline>
          <c:xVal>
            <c:numRef>
              <c:f>'WE Related'!$C$2:$C$62</c:f>
              <c:numCache>
                <c:formatCode>General</c:formatCode>
                <c:ptCount val="61"/>
                <c:pt idx="0">
                  <c:v>0.50800000000000001</c:v>
                </c:pt>
                <c:pt idx="1">
                  <c:v>1.016</c:v>
                </c:pt>
                <c:pt idx="2">
                  <c:v>0.50800000000000001</c:v>
                </c:pt>
                <c:pt idx="3">
                  <c:v>5.08</c:v>
                </c:pt>
                <c:pt idx="4">
                  <c:v>0.254</c:v>
                </c:pt>
                <c:pt idx="5">
                  <c:v>26.92400000000001</c:v>
                </c:pt>
                <c:pt idx="6">
                  <c:v>2.794</c:v>
                </c:pt>
                <c:pt idx="7">
                  <c:v>11.176</c:v>
                </c:pt>
                <c:pt idx="8">
                  <c:v>1.016</c:v>
                </c:pt>
                <c:pt idx="9">
                  <c:v>27.178000000000011</c:v>
                </c:pt>
                <c:pt idx="10">
                  <c:v>0.76200000000000001</c:v>
                </c:pt>
                <c:pt idx="11">
                  <c:v>11.683999999999999</c:v>
                </c:pt>
                <c:pt idx="12">
                  <c:v>0.254</c:v>
                </c:pt>
                <c:pt idx="13">
                  <c:v>1.016</c:v>
                </c:pt>
                <c:pt idx="14">
                  <c:v>5.5879999999999974</c:v>
                </c:pt>
                <c:pt idx="15">
                  <c:v>15.242000000000001</c:v>
                </c:pt>
                <c:pt idx="16">
                  <c:v>2.794</c:v>
                </c:pt>
                <c:pt idx="17">
                  <c:v>1.016</c:v>
                </c:pt>
                <c:pt idx="18">
                  <c:v>8.1280000000000001</c:v>
                </c:pt>
                <c:pt idx="19">
                  <c:v>10.922000000000001</c:v>
                </c:pt>
                <c:pt idx="20">
                  <c:v>6.857999999999997</c:v>
                </c:pt>
                <c:pt idx="21">
                  <c:v>13.462</c:v>
                </c:pt>
                <c:pt idx="22">
                  <c:v>13.97</c:v>
                </c:pt>
                <c:pt idx="23">
                  <c:v>0.254</c:v>
                </c:pt>
                <c:pt idx="24">
                  <c:v>1.524</c:v>
                </c:pt>
                <c:pt idx="25">
                  <c:v>1.016</c:v>
                </c:pt>
                <c:pt idx="26">
                  <c:v>5.841999999999997</c:v>
                </c:pt>
                <c:pt idx="27">
                  <c:v>21.082000000000001</c:v>
                </c:pt>
                <c:pt idx="28">
                  <c:v>0.254</c:v>
                </c:pt>
                <c:pt idx="29">
                  <c:v>4.8259999999999996</c:v>
                </c:pt>
                <c:pt idx="30">
                  <c:v>2.032</c:v>
                </c:pt>
                <c:pt idx="31">
                  <c:v>2.54</c:v>
                </c:pt>
                <c:pt idx="32">
                  <c:v>6.3499999999999979</c:v>
                </c:pt>
                <c:pt idx="33">
                  <c:v>10.414</c:v>
                </c:pt>
                <c:pt idx="34">
                  <c:v>10.414</c:v>
                </c:pt>
                <c:pt idx="35">
                  <c:v>11.43</c:v>
                </c:pt>
                <c:pt idx="36">
                  <c:v>10.16</c:v>
                </c:pt>
                <c:pt idx="37">
                  <c:v>3.556</c:v>
                </c:pt>
                <c:pt idx="38">
                  <c:v>3.048</c:v>
                </c:pt>
                <c:pt idx="39">
                  <c:v>21.082000000000001</c:v>
                </c:pt>
                <c:pt idx="40">
                  <c:v>3.048</c:v>
                </c:pt>
                <c:pt idx="41">
                  <c:v>9.1439999999999984</c:v>
                </c:pt>
                <c:pt idx="42">
                  <c:v>30.988</c:v>
                </c:pt>
                <c:pt idx="43">
                  <c:v>5.5879999999999974</c:v>
                </c:pt>
                <c:pt idx="44">
                  <c:v>1.27</c:v>
                </c:pt>
                <c:pt idx="45">
                  <c:v>46.990000000000009</c:v>
                </c:pt>
                <c:pt idx="46">
                  <c:v>0.254</c:v>
                </c:pt>
                <c:pt idx="47">
                  <c:v>8.8899999999999988</c:v>
                </c:pt>
                <c:pt idx="48">
                  <c:v>0.254</c:v>
                </c:pt>
                <c:pt idx="49">
                  <c:v>1.778</c:v>
                </c:pt>
                <c:pt idx="50">
                  <c:v>2.794</c:v>
                </c:pt>
                <c:pt idx="51">
                  <c:v>0.50800000000000001</c:v>
                </c:pt>
                <c:pt idx="52">
                  <c:v>7.8739999999999988</c:v>
                </c:pt>
                <c:pt idx="53">
                  <c:v>10.667999999999999</c:v>
                </c:pt>
                <c:pt idx="54">
                  <c:v>0.50800000000000001</c:v>
                </c:pt>
                <c:pt idx="55">
                  <c:v>1.27</c:v>
                </c:pt>
                <c:pt idx="56">
                  <c:v>0.254</c:v>
                </c:pt>
                <c:pt idx="57">
                  <c:v>1.524</c:v>
                </c:pt>
                <c:pt idx="58">
                  <c:v>16.763999999999999</c:v>
                </c:pt>
                <c:pt idx="59">
                  <c:v>0.76200000000000001</c:v>
                </c:pt>
                <c:pt idx="60">
                  <c:v>0.254</c:v>
                </c:pt>
              </c:numCache>
            </c:numRef>
          </c:xVal>
          <c:yVal>
            <c:numRef>
              <c:f>'WE Related'!$I$2:$I$62</c:f>
              <c:numCache>
                <c:formatCode>General</c:formatCode>
                <c:ptCount val="61"/>
                <c:pt idx="0">
                  <c:v>2.467486846101814</c:v>
                </c:pt>
                <c:pt idx="1">
                  <c:v>0.27164791999999999</c:v>
                </c:pt>
                <c:pt idx="2">
                  <c:v>1.4006554901607871</c:v>
                </c:pt>
                <c:pt idx="3">
                  <c:v>5.6858018488222788</c:v>
                </c:pt>
                <c:pt idx="4">
                  <c:v>1.1187225747542699</c:v>
                </c:pt>
                <c:pt idx="5">
                  <c:v>38.229752790617347</c:v>
                </c:pt>
                <c:pt idx="6">
                  <c:v>3.189008353988263</c:v>
                </c:pt>
                <c:pt idx="7">
                  <c:v>39.221038552482852</c:v>
                </c:pt>
                <c:pt idx="8">
                  <c:v>0.94497060844056402</c:v>
                </c:pt>
                <c:pt idx="9">
                  <c:v>43.909519276044662</c:v>
                </c:pt>
                <c:pt idx="10">
                  <c:v>2.0063880267329242</c:v>
                </c:pt>
                <c:pt idx="11">
                  <c:v>17.440307006471059</c:v>
                </c:pt>
                <c:pt idx="12">
                  <c:v>0.13400820314693401</c:v>
                </c:pt>
                <c:pt idx="13">
                  <c:v>0.27164791999999999</c:v>
                </c:pt>
                <c:pt idx="14">
                  <c:v>10.368153941320029</c:v>
                </c:pt>
                <c:pt idx="15">
                  <c:v>30.409502056773249</c:v>
                </c:pt>
                <c:pt idx="16">
                  <c:v>6.2265234190900154</c:v>
                </c:pt>
                <c:pt idx="17">
                  <c:v>6.7948119346631497</c:v>
                </c:pt>
                <c:pt idx="18">
                  <c:v>19.049061386453221</c:v>
                </c:pt>
                <c:pt idx="19">
                  <c:v>20.81849222514094</c:v>
                </c:pt>
                <c:pt idx="20">
                  <c:v>13.300498759622119</c:v>
                </c:pt>
                <c:pt idx="21">
                  <c:v>21.022176321215611</c:v>
                </c:pt>
                <c:pt idx="22">
                  <c:v>34.247455445220282</c:v>
                </c:pt>
                <c:pt idx="23">
                  <c:v>6.7911979999999997E-2</c:v>
                </c:pt>
                <c:pt idx="24">
                  <c:v>3.1985664435968411</c:v>
                </c:pt>
                <c:pt idx="25">
                  <c:v>0.27164791999999999</c:v>
                </c:pt>
                <c:pt idx="26">
                  <c:v>17.540147790237569</c:v>
                </c:pt>
                <c:pt idx="27">
                  <c:v>38.629716030343467</c:v>
                </c:pt>
                <c:pt idx="28">
                  <c:v>6.7911979999999997E-2</c:v>
                </c:pt>
                <c:pt idx="29">
                  <c:v>8.4864556501114272</c:v>
                </c:pt>
                <c:pt idx="30">
                  <c:v>5.8476437614204588</c:v>
                </c:pt>
                <c:pt idx="31">
                  <c:v>2.9157171100433361</c:v>
                </c:pt>
                <c:pt idx="32">
                  <c:v>9.7498000357921484</c:v>
                </c:pt>
                <c:pt idx="33">
                  <c:v>13.137288794947491</c:v>
                </c:pt>
                <c:pt idx="34">
                  <c:v>12.80071799752281</c:v>
                </c:pt>
                <c:pt idx="35">
                  <c:v>16.265693866790411</c:v>
                </c:pt>
                <c:pt idx="36">
                  <c:v>12.9858927261996</c:v>
                </c:pt>
                <c:pt idx="37">
                  <c:v>6.5487588256042404</c:v>
                </c:pt>
                <c:pt idx="38">
                  <c:v>5.3125133907474673</c:v>
                </c:pt>
                <c:pt idx="39">
                  <c:v>36.624298056039571</c:v>
                </c:pt>
                <c:pt idx="40">
                  <c:v>8.6003466117823013</c:v>
                </c:pt>
                <c:pt idx="41">
                  <c:v>13.02695003310046</c:v>
                </c:pt>
                <c:pt idx="42">
                  <c:v>66.887263156922501</c:v>
                </c:pt>
                <c:pt idx="43">
                  <c:v>9.3673989646850799</c:v>
                </c:pt>
                <c:pt idx="44">
                  <c:v>0.33955990000000003</c:v>
                </c:pt>
                <c:pt idx="45">
                  <c:v>69.189041501675774</c:v>
                </c:pt>
                <c:pt idx="46">
                  <c:v>7.8303505633354004E-2</c:v>
                </c:pt>
                <c:pt idx="47">
                  <c:v>13.143826252653421</c:v>
                </c:pt>
                <c:pt idx="48">
                  <c:v>8.3694863428485894E-2</c:v>
                </c:pt>
                <c:pt idx="49">
                  <c:v>0.47538385999999999</c:v>
                </c:pt>
                <c:pt idx="50">
                  <c:v>5.6903323552562721</c:v>
                </c:pt>
                <c:pt idx="51">
                  <c:v>0.25255659208327902</c:v>
                </c:pt>
                <c:pt idx="52">
                  <c:v>7.4164465995627422</c:v>
                </c:pt>
                <c:pt idx="53">
                  <c:v>10.009697776121881</c:v>
                </c:pt>
                <c:pt idx="54">
                  <c:v>0.13582395999999999</c:v>
                </c:pt>
                <c:pt idx="55">
                  <c:v>0.37310203516127699</c:v>
                </c:pt>
                <c:pt idx="56">
                  <c:v>6.7911979999999997E-2</c:v>
                </c:pt>
                <c:pt idx="57">
                  <c:v>0.40747188000000001</c:v>
                </c:pt>
                <c:pt idx="58">
                  <c:v>26.144282996514619</c:v>
                </c:pt>
                <c:pt idx="59">
                  <c:v>0.23217020058740501</c:v>
                </c:pt>
                <c:pt idx="60">
                  <c:v>6.7911979999999997E-2</c:v>
                </c:pt>
              </c:numCache>
            </c:numRef>
          </c:yVal>
          <c:smooth val="0"/>
        </c:ser>
        <c:dLbls>
          <c:showLegendKey val="0"/>
          <c:showVal val="0"/>
          <c:showCatName val="0"/>
          <c:showSerName val="0"/>
          <c:showPercent val="0"/>
          <c:showBubbleSize val="0"/>
        </c:dLbls>
        <c:axId val="35101312"/>
        <c:axId val="35139584"/>
      </c:scatterChart>
      <c:valAx>
        <c:axId val="35101312"/>
        <c:scaling>
          <c:orientation val="minMax"/>
        </c:scaling>
        <c:delete val="0"/>
        <c:axPos val="b"/>
        <c:title>
          <c:tx>
            <c:rich>
              <a:bodyPr/>
              <a:lstStyle/>
              <a:p>
                <a:pPr>
                  <a:defRPr/>
                </a:pPr>
                <a:r>
                  <a:rPr lang="en-US"/>
                  <a:t>Depth of Precipitation (mm)</a:t>
                </a:r>
              </a:p>
            </c:rich>
          </c:tx>
          <c:layout/>
          <c:overlay val="0"/>
        </c:title>
        <c:numFmt formatCode="General" sourceLinked="1"/>
        <c:majorTickMark val="in"/>
        <c:minorTickMark val="none"/>
        <c:tickLblPos val="nextTo"/>
        <c:spPr>
          <a:ln/>
        </c:spPr>
        <c:crossAx val="35139584"/>
        <c:crosses val="autoZero"/>
        <c:crossBetween val="midCat"/>
      </c:valAx>
      <c:valAx>
        <c:axId val="35139584"/>
        <c:scaling>
          <c:orientation val="minMax"/>
        </c:scaling>
        <c:delete val="0"/>
        <c:axPos val="l"/>
        <c:title>
          <c:tx>
            <c:rich>
              <a:bodyPr/>
              <a:lstStyle/>
              <a:p>
                <a:pPr>
                  <a:defRPr/>
                </a:pPr>
                <a:r>
                  <a:rPr lang="en-US"/>
                  <a:t>Volume of Water Enter Wetland through Flume and Rainfall (m^3)</a:t>
                </a:r>
              </a:p>
            </c:rich>
          </c:tx>
          <c:layout>
            <c:manualLayout>
              <c:xMode val="edge"/>
              <c:yMode val="edge"/>
              <c:x val="8.5034013605442185E-3"/>
              <c:y val="0.18399792527685965"/>
            </c:manualLayout>
          </c:layout>
          <c:overlay val="0"/>
        </c:title>
        <c:numFmt formatCode="General" sourceLinked="1"/>
        <c:majorTickMark val="in"/>
        <c:minorTickMark val="none"/>
        <c:tickLblPos val="nextTo"/>
        <c:spPr>
          <a:ln/>
        </c:spPr>
        <c:crossAx val="35101312"/>
        <c:crosses val="autoZero"/>
        <c:crossBetween val="midCat"/>
      </c:valAx>
    </c:plotArea>
    <c:plotVisOnly val="1"/>
    <c:dispBlanksAs val="gap"/>
    <c:showDLblsOverMax val="0"/>
  </c:chart>
  <c:spPr>
    <a:ln w="114300">
      <a:solidFill>
        <a:schemeClr val="tx1"/>
      </a:solidFill>
    </a:ln>
  </c:spPr>
  <c:txPr>
    <a:bodyPr/>
    <a:lstStyle/>
    <a:p>
      <a:pPr>
        <a:defRPr sz="3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Dry Spell Water Loss Vs. Dry Spell Duration</a:t>
            </a:r>
          </a:p>
        </c:rich>
      </c:tx>
      <c:layout/>
      <c:overlay val="0"/>
    </c:title>
    <c:autoTitleDeleted val="0"/>
    <c:plotArea>
      <c:layout/>
      <c:scatterChart>
        <c:scatterStyle val="lineMarker"/>
        <c:varyColors val="0"/>
        <c:ser>
          <c:idx val="0"/>
          <c:order val="0"/>
          <c:spPr>
            <a:ln w="28575">
              <a:noFill/>
            </a:ln>
          </c:spPr>
          <c:marker>
            <c:symbol val="circle"/>
            <c:size val="7"/>
            <c:spPr>
              <a:noFill/>
              <a:ln w="114300">
                <a:solidFill>
                  <a:schemeClr val="tx1"/>
                </a:solidFill>
              </a:ln>
            </c:spPr>
          </c:marker>
          <c:trendline>
            <c:spPr>
              <a:ln w="114300"/>
            </c:spPr>
            <c:trendlineType val="linear"/>
            <c:dispRSqr val="1"/>
            <c:dispEq val="1"/>
            <c:trendlineLbl>
              <c:layout>
                <c:manualLayout>
                  <c:x val="-0.23244094875629076"/>
                  <c:y val="-0.1428935259161685"/>
                </c:manualLayout>
              </c:layout>
              <c:tx>
                <c:rich>
                  <a:bodyPr/>
                  <a:lstStyle/>
                  <a:p>
                    <a:pPr>
                      <a:defRPr sz="3200"/>
                    </a:pPr>
                    <a:r>
                      <a:rPr lang="en-US" sz="3200" baseline="0" dirty="0"/>
                      <a:t>y = 0.1063x - 1.3927
R² = </a:t>
                    </a:r>
                    <a:r>
                      <a:rPr lang="en-US" sz="3200" baseline="0" dirty="0" smtClean="0"/>
                      <a:t>0.6062</a:t>
                    </a:r>
                  </a:p>
                  <a:p>
                    <a:pPr>
                      <a:defRPr sz="3200"/>
                    </a:pPr>
                    <a:r>
                      <a:rPr lang="en-US" sz="3200" b="0" i="0" u="none" strike="noStrike" baseline="0" dirty="0" smtClean="0">
                        <a:effectLst/>
                      </a:rPr>
                      <a:t>p-value = 4.527e-11</a:t>
                    </a:r>
                    <a:endParaRPr lang="en-US" sz="3200" dirty="0"/>
                  </a:p>
                </c:rich>
              </c:tx>
              <c:numFmt formatCode="General" sourceLinked="0"/>
              <c:spPr>
                <a:ln>
                  <a:noFill/>
                </a:ln>
              </c:spPr>
            </c:trendlineLbl>
          </c:trendline>
          <c:xVal>
            <c:numRef>
              <c:f>'DE Related'!$C$2:$C$50</c:f>
              <c:numCache>
                <c:formatCode>0.0</c:formatCode>
                <c:ptCount val="49"/>
                <c:pt idx="0">
                  <c:v>13.58333333343035</c:v>
                </c:pt>
                <c:pt idx="1">
                  <c:v>15.583333333313931</c:v>
                </c:pt>
                <c:pt idx="2">
                  <c:v>46.249999999883578</c:v>
                </c:pt>
                <c:pt idx="3">
                  <c:v>4.0833333331975163</c:v>
                </c:pt>
                <c:pt idx="4">
                  <c:v>70.666666666860706</c:v>
                </c:pt>
                <c:pt idx="5">
                  <c:v>113.6666666668025</c:v>
                </c:pt>
                <c:pt idx="6">
                  <c:v>215.00000000005821</c:v>
                </c:pt>
                <c:pt idx="7">
                  <c:v>4.2499999998835873</c:v>
                </c:pt>
                <c:pt idx="8">
                  <c:v>44.250000000174623</c:v>
                </c:pt>
                <c:pt idx="9">
                  <c:v>5.7500000000582077</c:v>
                </c:pt>
                <c:pt idx="10">
                  <c:v>7.4166666667442769</c:v>
                </c:pt>
                <c:pt idx="11">
                  <c:v>120.8333333334303</c:v>
                </c:pt>
                <c:pt idx="12">
                  <c:v>88.833333333197487</c:v>
                </c:pt>
                <c:pt idx="13">
                  <c:v>173.83333333331399</c:v>
                </c:pt>
                <c:pt idx="14">
                  <c:v>12.583333333313931</c:v>
                </c:pt>
                <c:pt idx="15">
                  <c:v>65.583333333372138</c:v>
                </c:pt>
                <c:pt idx="16">
                  <c:v>34.58333333325573</c:v>
                </c:pt>
                <c:pt idx="17">
                  <c:v>60</c:v>
                </c:pt>
                <c:pt idx="18">
                  <c:v>12.916666666686069</c:v>
                </c:pt>
                <c:pt idx="19">
                  <c:v>59.91666666656964</c:v>
                </c:pt>
                <c:pt idx="20">
                  <c:v>9.2499999999417923</c:v>
                </c:pt>
                <c:pt idx="21">
                  <c:v>40.833333333372138</c:v>
                </c:pt>
                <c:pt idx="22">
                  <c:v>62.333333333430353</c:v>
                </c:pt>
                <c:pt idx="23">
                  <c:v>6.6666666665696521</c:v>
                </c:pt>
                <c:pt idx="24">
                  <c:v>100.0833333333721</c:v>
                </c:pt>
                <c:pt idx="25">
                  <c:v>119.9166666665697</c:v>
                </c:pt>
                <c:pt idx="26">
                  <c:v>47.25</c:v>
                </c:pt>
                <c:pt idx="27">
                  <c:v>4.6666666666860674</c:v>
                </c:pt>
                <c:pt idx="28">
                  <c:v>219.49999999988361</c:v>
                </c:pt>
                <c:pt idx="29">
                  <c:v>16.33333333331392</c:v>
                </c:pt>
                <c:pt idx="30">
                  <c:v>177.58333333331399</c:v>
                </c:pt>
                <c:pt idx="31">
                  <c:v>82.916666666627876</c:v>
                </c:pt>
                <c:pt idx="32">
                  <c:v>220.1666666666278</c:v>
                </c:pt>
                <c:pt idx="33">
                  <c:v>7.8333333331975163</c:v>
                </c:pt>
                <c:pt idx="34">
                  <c:v>103.166666666628</c:v>
                </c:pt>
                <c:pt idx="35">
                  <c:v>20.083333333313909</c:v>
                </c:pt>
                <c:pt idx="36">
                  <c:v>44.583333333546761</c:v>
                </c:pt>
                <c:pt idx="37">
                  <c:v>10.08333333337214</c:v>
                </c:pt>
                <c:pt idx="38">
                  <c:v>100.1666666668025</c:v>
                </c:pt>
                <c:pt idx="39">
                  <c:v>6.2499999999417923</c:v>
                </c:pt>
                <c:pt idx="40">
                  <c:v>33.41666666662784</c:v>
                </c:pt>
                <c:pt idx="41">
                  <c:v>18.66666666674428</c:v>
                </c:pt>
                <c:pt idx="42">
                  <c:v>142.24999999988361</c:v>
                </c:pt>
                <c:pt idx="43">
                  <c:v>116.5833333331975</c:v>
                </c:pt>
                <c:pt idx="44">
                  <c:v>12.66666666674428</c:v>
                </c:pt>
                <c:pt idx="45">
                  <c:v>176.75000000005821</c:v>
                </c:pt>
                <c:pt idx="46">
                  <c:v>50.583333333372138</c:v>
                </c:pt>
                <c:pt idx="47">
                  <c:v>6.1666666666860674</c:v>
                </c:pt>
                <c:pt idx="48">
                  <c:v>75.916666666686098</c:v>
                </c:pt>
              </c:numCache>
            </c:numRef>
          </c:xVal>
          <c:yVal>
            <c:numRef>
              <c:f>'DE Related'!$G$2:$G$50</c:f>
              <c:numCache>
                <c:formatCode>0.0000000</c:formatCode>
                <c:ptCount val="49"/>
                <c:pt idx="0">
                  <c:v>0.374338509411619</c:v>
                </c:pt>
                <c:pt idx="1">
                  <c:v>0.47974417642609002</c:v>
                </c:pt>
                <c:pt idx="2">
                  <c:v>4.3586187452235023</c:v>
                </c:pt>
                <c:pt idx="3">
                  <c:v>0</c:v>
                </c:pt>
                <c:pt idx="4">
                  <c:v>6.5106762339014779</c:v>
                </c:pt>
                <c:pt idx="5">
                  <c:v>12.77492231244867</c:v>
                </c:pt>
                <c:pt idx="6">
                  <c:v>33.380310430073649</c:v>
                </c:pt>
                <c:pt idx="7">
                  <c:v>0.44317518446138998</c:v>
                </c:pt>
                <c:pt idx="8">
                  <c:v>2.8426647183173732</c:v>
                </c:pt>
                <c:pt idx="9">
                  <c:v>0.239330614752013</c:v>
                </c:pt>
                <c:pt idx="10">
                  <c:v>0.61033994380337997</c:v>
                </c:pt>
                <c:pt idx="11">
                  <c:v>21.26026421780703</c:v>
                </c:pt>
                <c:pt idx="12">
                  <c:v>20.80914214738381</c:v>
                </c:pt>
                <c:pt idx="13">
                  <c:v>24.310779193119199</c:v>
                </c:pt>
                <c:pt idx="14">
                  <c:v>1.389679425904943</c:v>
                </c:pt>
                <c:pt idx="15">
                  <c:v>5.0340216373791309</c:v>
                </c:pt>
                <c:pt idx="16">
                  <c:v>2.2054863118742292</c:v>
                </c:pt>
                <c:pt idx="17">
                  <c:v>2.960682156076794</c:v>
                </c:pt>
                <c:pt idx="18">
                  <c:v>0.75528829306880796</c:v>
                </c:pt>
                <c:pt idx="19">
                  <c:v>7.9206927999011398</c:v>
                </c:pt>
                <c:pt idx="20">
                  <c:v>-6.7735438589193562</c:v>
                </c:pt>
                <c:pt idx="21">
                  <c:v>1.303146545053617</c:v>
                </c:pt>
                <c:pt idx="22">
                  <c:v>2.171211704533492</c:v>
                </c:pt>
                <c:pt idx="23">
                  <c:v>0.353861299296722</c:v>
                </c:pt>
                <c:pt idx="24">
                  <c:v>8.3237626297701333</c:v>
                </c:pt>
                <c:pt idx="25">
                  <c:v>7.7850233488628842</c:v>
                </c:pt>
                <c:pt idx="26">
                  <c:v>1.7568215949347761</c:v>
                </c:pt>
                <c:pt idx="27">
                  <c:v>0.55919762080883095</c:v>
                </c:pt>
                <c:pt idx="28">
                  <c:v>17.888587596556921</c:v>
                </c:pt>
                <c:pt idx="29">
                  <c:v>0.31443491915387201</c:v>
                </c:pt>
                <c:pt idx="30">
                  <c:v>4.8486848242328406</c:v>
                </c:pt>
                <c:pt idx="31">
                  <c:v>5.0872296270533024</c:v>
                </c:pt>
                <c:pt idx="32">
                  <c:v>6.6312794749554254</c:v>
                </c:pt>
                <c:pt idx="33">
                  <c:v>0.20500781061041501</c:v>
                </c:pt>
                <c:pt idx="34">
                  <c:v>2.813649149558664</c:v>
                </c:pt>
                <c:pt idx="35">
                  <c:v>1.024621198220488</c:v>
                </c:pt>
                <c:pt idx="36">
                  <c:v>0.92983774056113799</c:v>
                </c:pt>
                <c:pt idx="37">
                  <c:v>0.31448593391780899</c:v>
                </c:pt>
                <c:pt idx="38">
                  <c:v>3.8087494655430638</c:v>
                </c:pt>
                <c:pt idx="39">
                  <c:v>0.47797706723397798</c:v>
                </c:pt>
                <c:pt idx="40">
                  <c:v>0.73692989369537298</c:v>
                </c:pt>
                <c:pt idx="41">
                  <c:v>0.11618929306456199</c:v>
                </c:pt>
                <c:pt idx="42">
                  <c:v>14.876043390781099</c:v>
                </c:pt>
                <c:pt idx="43">
                  <c:v>7.9690007417204853</c:v>
                </c:pt>
                <c:pt idx="44">
                  <c:v>1.3302921745207801</c:v>
                </c:pt>
                <c:pt idx="45">
                  <c:v>34.916634178007342</c:v>
                </c:pt>
                <c:pt idx="46">
                  <c:v>0</c:v>
                </c:pt>
                <c:pt idx="47">
                  <c:v>0</c:v>
                </c:pt>
                <c:pt idx="48">
                  <c:v>3.5835116347322238</c:v>
                </c:pt>
              </c:numCache>
            </c:numRef>
          </c:yVal>
          <c:smooth val="0"/>
          <c:extLst>
            <c:ext xmlns:c15="http://schemas.microsoft.com/office/drawing/2012/chart" uri="{02D57815-91ED-43cb-92C2-25804820EDAC}">
              <c15:filteredSeriesTitle>
                <c15:tx>
                  <c:v>Data</c:v>
                </c15:tx>
              </c15:filteredSeriesTitle>
            </c:ext>
          </c:extLst>
        </c:ser>
        <c:dLbls>
          <c:showLegendKey val="0"/>
          <c:showVal val="0"/>
          <c:showCatName val="0"/>
          <c:showSerName val="0"/>
          <c:showPercent val="0"/>
          <c:showBubbleSize val="0"/>
        </c:dLbls>
        <c:axId val="35159424"/>
        <c:axId val="35169792"/>
      </c:scatterChart>
      <c:valAx>
        <c:axId val="35159424"/>
        <c:scaling>
          <c:orientation val="minMax"/>
        </c:scaling>
        <c:delete val="0"/>
        <c:axPos val="b"/>
        <c:title>
          <c:tx>
            <c:rich>
              <a:bodyPr/>
              <a:lstStyle/>
              <a:p>
                <a:pPr>
                  <a:defRPr/>
                </a:pPr>
                <a:r>
                  <a:rPr lang="en-US"/>
                  <a:t>Duration (hr)</a:t>
                </a:r>
              </a:p>
            </c:rich>
          </c:tx>
          <c:layout/>
          <c:overlay val="0"/>
        </c:title>
        <c:numFmt formatCode="0.0" sourceLinked="1"/>
        <c:majorTickMark val="in"/>
        <c:minorTickMark val="none"/>
        <c:tickLblPos val="nextTo"/>
        <c:spPr>
          <a:ln/>
        </c:spPr>
        <c:crossAx val="35169792"/>
        <c:crosses val="autoZero"/>
        <c:crossBetween val="midCat"/>
      </c:valAx>
      <c:valAx>
        <c:axId val="35169792"/>
        <c:scaling>
          <c:orientation val="minMax"/>
          <c:max val="40"/>
          <c:min val="0"/>
        </c:scaling>
        <c:delete val="0"/>
        <c:axPos val="l"/>
        <c:title>
          <c:tx>
            <c:rich>
              <a:bodyPr/>
              <a:lstStyle/>
              <a:p>
                <a:pPr>
                  <a:defRPr/>
                </a:pPr>
                <a:r>
                  <a:rPr lang="en-US"/>
                  <a:t>Total Water Loss (m^3)</a:t>
                </a:r>
              </a:p>
            </c:rich>
          </c:tx>
          <c:layout>
            <c:manualLayout>
              <c:xMode val="edge"/>
              <c:yMode val="edge"/>
              <c:x val="9.3537414965986394E-3"/>
              <c:y val="0.12417929870032102"/>
            </c:manualLayout>
          </c:layout>
          <c:overlay val="0"/>
        </c:title>
        <c:numFmt formatCode="0" sourceLinked="0"/>
        <c:majorTickMark val="in"/>
        <c:minorTickMark val="none"/>
        <c:tickLblPos val="nextTo"/>
        <c:spPr>
          <a:ln/>
        </c:spPr>
        <c:crossAx val="35159424"/>
        <c:crosses val="autoZero"/>
        <c:crossBetween val="midCat"/>
      </c:valAx>
      <c:spPr>
        <a:noFill/>
        <a:ln w="25400">
          <a:noFill/>
        </a:ln>
      </c:spPr>
    </c:plotArea>
    <c:plotVisOnly val="1"/>
    <c:dispBlanksAs val="gap"/>
    <c:showDLblsOverMax val="0"/>
  </c:chart>
  <c:spPr>
    <a:ln w="114300">
      <a:solidFill>
        <a:schemeClr val="tx1"/>
      </a:solidFill>
    </a:ln>
  </c:spPr>
  <c:txPr>
    <a:bodyPr/>
    <a:lstStyle/>
    <a:p>
      <a:pPr>
        <a:defRPr sz="36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Dry Spell Outflow Volume Vs. Antecedent Precipitation and Wet Spell Inflow Volume</a:t>
            </a:r>
          </a:p>
        </c:rich>
      </c:tx>
      <c:layout/>
      <c:overlay val="0"/>
    </c:title>
    <c:autoTitleDeleted val="0"/>
    <c:plotArea>
      <c:layout>
        <c:manualLayout>
          <c:layoutTarget val="inner"/>
          <c:xMode val="edge"/>
          <c:yMode val="edge"/>
          <c:x val="0.11473476821420253"/>
          <c:y val="0.37067348007466999"/>
          <c:w val="0.85607176148254338"/>
          <c:h val="0.38879532652821208"/>
        </c:manualLayout>
      </c:layout>
      <c:scatterChart>
        <c:scatterStyle val="lineMarker"/>
        <c:varyColors val="0"/>
        <c:ser>
          <c:idx val="0"/>
          <c:order val="0"/>
          <c:tx>
            <c:v>Data</c:v>
          </c:tx>
          <c:spPr>
            <a:ln w="28575">
              <a:noFill/>
            </a:ln>
          </c:spPr>
          <c:marker>
            <c:symbol val="circle"/>
            <c:size val="6"/>
            <c:spPr>
              <a:solidFill>
                <a:schemeClr val="bg1"/>
              </a:solidFill>
              <a:ln w="114300">
                <a:solidFill>
                  <a:schemeClr val="tx1"/>
                </a:solidFill>
              </a:ln>
            </c:spPr>
          </c:marker>
          <c:xVal>
            <c:numRef>
              <c:f>Overflow!$A$2:$A$62</c:f>
              <c:numCache>
                <c:formatCode>General</c:formatCode>
                <c:ptCount val="61"/>
                <c:pt idx="0">
                  <c:v>2.467486846101814</c:v>
                </c:pt>
                <c:pt idx="1">
                  <c:v>0.27164791999999999</c:v>
                </c:pt>
                <c:pt idx="2">
                  <c:v>1.4006554901607871</c:v>
                </c:pt>
                <c:pt idx="3">
                  <c:v>5.6858018488222788</c:v>
                </c:pt>
                <c:pt idx="4">
                  <c:v>1.1187225747542699</c:v>
                </c:pt>
                <c:pt idx="5">
                  <c:v>38.229752790617347</c:v>
                </c:pt>
                <c:pt idx="6">
                  <c:v>3.189008353988263</c:v>
                </c:pt>
                <c:pt idx="7">
                  <c:v>39.221038552482852</c:v>
                </c:pt>
                <c:pt idx="8">
                  <c:v>0.94497060844056402</c:v>
                </c:pt>
                <c:pt idx="9">
                  <c:v>43.909519276044662</c:v>
                </c:pt>
                <c:pt idx="10">
                  <c:v>2.0063880267329242</c:v>
                </c:pt>
                <c:pt idx="11">
                  <c:v>17.440307006471059</c:v>
                </c:pt>
                <c:pt idx="12">
                  <c:v>0.13400820314693401</c:v>
                </c:pt>
                <c:pt idx="13">
                  <c:v>0.27164791999999999</c:v>
                </c:pt>
                <c:pt idx="14">
                  <c:v>10.368153941320029</c:v>
                </c:pt>
                <c:pt idx="15">
                  <c:v>30.409502056773249</c:v>
                </c:pt>
                <c:pt idx="16">
                  <c:v>6.2265234190900154</c:v>
                </c:pt>
                <c:pt idx="17">
                  <c:v>6.7948119346631497</c:v>
                </c:pt>
                <c:pt idx="18">
                  <c:v>19.049061386453221</c:v>
                </c:pt>
                <c:pt idx="19">
                  <c:v>20.81849222514094</c:v>
                </c:pt>
                <c:pt idx="20">
                  <c:v>13.300498759622119</c:v>
                </c:pt>
                <c:pt idx="21">
                  <c:v>21.022176321215611</c:v>
                </c:pt>
                <c:pt idx="22">
                  <c:v>34.247455445220282</c:v>
                </c:pt>
                <c:pt idx="23">
                  <c:v>6.7911979999999997E-2</c:v>
                </c:pt>
                <c:pt idx="24">
                  <c:v>3.1985664435968411</c:v>
                </c:pt>
                <c:pt idx="25">
                  <c:v>0.27164791999999999</c:v>
                </c:pt>
                <c:pt idx="26">
                  <c:v>17.540147790237569</c:v>
                </c:pt>
                <c:pt idx="27">
                  <c:v>38.629716030343467</c:v>
                </c:pt>
                <c:pt idx="28">
                  <c:v>6.7911979999999997E-2</c:v>
                </c:pt>
                <c:pt idx="29">
                  <c:v>8.4864556501114272</c:v>
                </c:pt>
                <c:pt idx="30">
                  <c:v>5.8476437614204588</c:v>
                </c:pt>
                <c:pt idx="31">
                  <c:v>2.9157171100433361</c:v>
                </c:pt>
                <c:pt idx="32">
                  <c:v>9.7498000357921484</c:v>
                </c:pt>
                <c:pt idx="33">
                  <c:v>13.137288794947491</c:v>
                </c:pt>
                <c:pt idx="34">
                  <c:v>12.80071799752281</c:v>
                </c:pt>
                <c:pt idx="35">
                  <c:v>16.265693866790411</c:v>
                </c:pt>
                <c:pt idx="36">
                  <c:v>12.9858927261996</c:v>
                </c:pt>
                <c:pt idx="37">
                  <c:v>6.5487588256042404</c:v>
                </c:pt>
                <c:pt idx="38">
                  <c:v>5.3125133907474673</c:v>
                </c:pt>
                <c:pt idx="39">
                  <c:v>36.624298056039571</c:v>
                </c:pt>
                <c:pt idx="40">
                  <c:v>8.6003466117823013</c:v>
                </c:pt>
                <c:pt idx="41">
                  <c:v>13.02695003310046</c:v>
                </c:pt>
                <c:pt idx="42">
                  <c:v>66.887263156922501</c:v>
                </c:pt>
                <c:pt idx="43">
                  <c:v>9.3673989646850799</c:v>
                </c:pt>
                <c:pt idx="44">
                  <c:v>0.33955990000000003</c:v>
                </c:pt>
                <c:pt idx="45">
                  <c:v>69.189041501675774</c:v>
                </c:pt>
                <c:pt idx="46">
                  <c:v>7.8303505633354004E-2</c:v>
                </c:pt>
                <c:pt idx="47">
                  <c:v>13.143826252653421</c:v>
                </c:pt>
                <c:pt idx="48">
                  <c:v>8.3694863428485894E-2</c:v>
                </c:pt>
                <c:pt idx="49">
                  <c:v>0.47538385999999999</c:v>
                </c:pt>
                <c:pt idx="50">
                  <c:v>5.6903323552562721</c:v>
                </c:pt>
                <c:pt idx="51">
                  <c:v>0.25255659208327902</c:v>
                </c:pt>
                <c:pt idx="52">
                  <c:v>7.4164465995627422</c:v>
                </c:pt>
                <c:pt idx="53">
                  <c:v>10.009697776121881</c:v>
                </c:pt>
                <c:pt idx="54">
                  <c:v>0.13582395999999999</c:v>
                </c:pt>
                <c:pt idx="55">
                  <c:v>0.37310203516127699</c:v>
                </c:pt>
                <c:pt idx="56">
                  <c:v>6.7911979999999997E-2</c:v>
                </c:pt>
                <c:pt idx="57">
                  <c:v>0.40747188000000001</c:v>
                </c:pt>
                <c:pt idx="58">
                  <c:v>26.144282996514619</c:v>
                </c:pt>
                <c:pt idx="59">
                  <c:v>0.23217020058740501</c:v>
                </c:pt>
                <c:pt idx="60">
                  <c:v>6.7911979999999997E-2</c:v>
                </c:pt>
              </c:numCache>
            </c:numRef>
          </c:xVal>
          <c:yVal>
            <c:numRef>
              <c:f>Overflow!$C$2:$C$62</c:f>
              <c:numCache>
                <c:formatCode>General</c:formatCode>
                <c:ptCount val="61"/>
                <c:pt idx="0">
                  <c:v>0</c:v>
                </c:pt>
                <c:pt idx="1">
                  <c:v>0</c:v>
                </c:pt>
                <c:pt idx="2">
                  <c:v>0</c:v>
                </c:pt>
                <c:pt idx="3">
                  <c:v>0</c:v>
                </c:pt>
                <c:pt idx="4">
                  <c:v>0</c:v>
                </c:pt>
                <c:pt idx="5">
                  <c:v>20.388512349021411</c:v>
                </c:pt>
                <c:pt idx="6">
                  <c:v>2.3466296391414999E-2</c:v>
                </c:pt>
                <c:pt idx="7">
                  <c:v>28.61752597450646</c:v>
                </c:pt>
                <c:pt idx="8">
                  <c:v>0</c:v>
                </c:pt>
                <c:pt idx="9">
                  <c:v>11.39999726038571</c:v>
                </c:pt>
                <c:pt idx="10">
                  <c:v>0</c:v>
                </c:pt>
                <c:pt idx="11">
                  <c:v>0</c:v>
                </c:pt>
                <c:pt idx="12">
                  <c:v>0</c:v>
                </c:pt>
                <c:pt idx="13">
                  <c:v>0</c:v>
                </c:pt>
                <c:pt idx="14">
                  <c:v>0</c:v>
                </c:pt>
                <c:pt idx="15">
                  <c:v>11.20474572730426</c:v>
                </c:pt>
                <c:pt idx="16">
                  <c:v>0</c:v>
                </c:pt>
                <c:pt idx="17">
                  <c:v>0</c:v>
                </c:pt>
                <c:pt idx="18">
                  <c:v>0</c:v>
                </c:pt>
                <c:pt idx="19">
                  <c:v>0</c:v>
                </c:pt>
                <c:pt idx="20">
                  <c:v>0</c:v>
                </c:pt>
                <c:pt idx="21">
                  <c:v>0</c:v>
                </c:pt>
                <c:pt idx="22">
                  <c:v>0</c:v>
                </c:pt>
                <c:pt idx="23">
                  <c:v>0</c:v>
                </c:pt>
                <c:pt idx="24">
                  <c:v>0</c:v>
                </c:pt>
                <c:pt idx="25">
                  <c:v>0</c:v>
                </c:pt>
                <c:pt idx="26">
                  <c:v>0</c:v>
                </c:pt>
                <c:pt idx="27">
                  <c:v>9.9779036172575637</c:v>
                </c:pt>
                <c:pt idx="28">
                  <c:v>0</c:v>
                </c:pt>
                <c:pt idx="29">
                  <c:v>0</c:v>
                </c:pt>
                <c:pt idx="30">
                  <c:v>0</c:v>
                </c:pt>
                <c:pt idx="31">
                  <c:v>6.0374447955167438</c:v>
                </c:pt>
                <c:pt idx="32">
                  <c:v>0</c:v>
                </c:pt>
                <c:pt idx="33">
                  <c:v>0</c:v>
                </c:pt>
                <c:pt idx="34">
                  <c:v>0</c:v>
                </c:pt>
                <c:pt idx="35">
                  <c:v>0</c:v>
                </c:pt>
                <c:pt idx="36">
                  <c:v>0</c:v>
                </c:pt>
                <c:pt idx="37">
                  <c:v>0</c:v>
                </c:pt>
                <c:pt idx="38">
                  <c:v>0</c:v>
                </c:pt>
                <c:pt idx="39">
                  <c:v>12.93158851073353</c:v>
                </c:pt>
                <c:pt idx="40">
                  <c:v>0</c:v>
                </c:pt>
                <c:pt idx="41">
                  <c:v>0</c:v>
                </c:pt>
                <c:pt idx="42">
                  <c:v>20.488388556887791</c:v>
                </c:pt>
                <c:pt idx="43">
                  <c:v>0</c:v>
                </c:pt>
                <c:pt idx="44">
                  <c:v>0</c:v>
                </c:pt>
                <c:pt idx="45">
                  <c:v>10.829522764695181</c:v>
                </c:pt>
                <c:pt idx="46">
                  <c:v>0</c:v>
                </c:pt>
                <c:pt idx="47">
                  <c:v>0</c:v>
                </c:pt>
                <c:pt idx="48">
                  <c:v>0</c:v>
                </c:pt>
                <c:pt idx="49">
                  <c:v>0</c:v>
                </c:pt>
                <c:pt idx="50">
                  <c:v>0</c:v>
                </c:pt>
                <c:pt idx="51">
                  <c:v>0</c:v>
                </c:pt>
                <c:pt idx="52">
                  <c:v>0</c:v>
                </c:pt>
                <c:pt idx="53">
                  <c:v>0</c:v>
                </c:pt>
                <c:pt idx="54">
                  <c:v>0</c:v>
                </c:pt>
                <c:pt idx="55">
                  <c:v>0</c:v>
                </c:pt>
                <c:pt idx="56">
                  <c:v>0</c:v>
                </c:pt>
                <c:pt idx="57">
                  <c:v>0</c:v>
                </c:pt>
                <c:pt idx="58">
                  <c:v>6.3315867401609056</c:v>
                </c:pt>
                <c:pt idx="59">
                  <c:v>0</c:v>
                </c:pt>
                <c:pt idx="60">
                  <c:v>0</c:v>
                </c:pt>
              </c:numCache>
            </c:numRef>
          </c:yVal>
          <c:smooth val="0"/>
        </c:ser>
        <c:dLbls>
          <c:showLegendKey val="0"/>
          <c:showVal val="0"/>
          <c:showCatName val="0"/>
          <c:showSerName val="0"/>
          <c:showPercent val="0"/>
          <c:showBubbleSize val="0"/>
        </c:dLbls>
        <c:axId val="35284480"/>
        <c:axId val="35287040"/>
      </c:scatterChart>
      <c:valAx>
        <c:axId val="35284480"/>
        <c:scaling>
          <c:orientation val="minMax"/>
          <c:max val="50"/>
        </c:scaling>
        <c:delete val="0"/>
        <c:axPos val="b"/>
        <c:title>
          <c:tx>
            <c:rich>
              <a:bodyPr/>
              <a:lstStyle/>
              <a:p>
                <a:pPr>
                  <a:defRPr/>
                </a:pPr>
                <a:r>
                  <a:rPr lang="en-US"/>
                  <a:t>Inflow (m^3)</a:t>
                </a:r>
              </a:p>
            </c:rich>
          </c:tx>
          <c:layout/>
          <c:overlay val="0"/>
        </c:title>
        <c:numFmt formatCode="General" sourceLinked="1"/>
        <c:majorTickMark val="in"/>
        <c:minorTickMark val="none"/>
        <c:tickLblPos val="nextTo"/>
        <c:crossAx val="35287040"/>
        <c:crosses val="autoZero"/>
        <c:crossBetween val="midCat"/>
      </c:valAx>
      <c:valAx>
        <c:axId val="35287040"/>
        <c:scaling>
          <c:orientation val="minMax"/>
        </c:scaling>
        <c:delete val="0"/>
        <c:axPos val="l"/>
        <c:majorGridlines>
          <c:spPr>
            <a:ln>
              <a:noFill/>
            </a:ln>
          </c:spPr>
        </c:majorGridlines>
        <c:title>
          <c:tx>
            <c:rich>
              <a:bodyPr/>
              <a:lstStyle/>
              <a:p>
                <a:pPr>
                  <a:defRPr/>
                </a:pPr>
                <a:r>
                  <a:rPr lang="en-US" dirty="0"/>
                  <a:t>Outflow (m^3)</a:t>
                </a:r>
              </a:p>
            </c:rich>
          </c:tx>
          <c:layout/>
          <c:overlay val="0"/>
        </c:title>
        <c:numFmt formatCode="General" sourceLinked="1"/>
        <c:majorTickMark val="in"/>
        <c:minorTickMark val="none"/>
        <c:tickLblPos val="nextTo"/>
        <c:crossAx val="35284480"/>
        <c:crosses val="autoZero"/>
        <c:crossBetween val="midCat"/>
      </c:valAx>
    </c:plotArea>
    <c:plotVisOnly val="1"/>
    <c:dispBlanksAs val="gap"/>
    <c:showDLblsOverMax val="0"/>
  </c:chart>
  <c:spPr>
    <a:ln w="114300">
      <a:solidFill>
        <a:schemeClr val="tx1"/>
      </a:solidFill>
    </a:ln>
  </c:spPr>
  <c:txPr>
    <a:bodyPr/>
    <a:lstStyle/>
    <a:p>
      <a:pPr>
        <a:defRPr sz="3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0.25898</cdr:x>
      <cdr:y>0.34933</cdr:y>
    </cdr:from>
    <cdr:to>
      <cdr:x>0.36448</cdr:x>
      <cdr:y>0.49469</cdr:y>
    </cdr:to>
    <cdr:sp macro="" textlink="">
      <cdr:nvSpPr>
        <cdr:cNvPr id="27" name="TextBox 26"/>
        <cdr:cNvSpPr txBox="1"/>
      </cdr:nvSpPr>
      <cdr:spPr>
        <a:xfrm xmlns:a="http://schemas.openxmlformats.org/drawingml/2006/main">
          <a:off x="2244505" y="21973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0.16177</cdr:x>
      <cdr:y>0.18325</cdr:y>
    </cdr:from>
    <cdr:to>
      <cdr:x>0.30563</cdr:x>
      <cdr:y>0.75747</cdr:y>
    </cdr:to>
    <cdr:cxnSp macro="">
      <cdr:nvCxnSpPr>
        <cdr:cNvPr id="7" name="Straight Connector 6"/>
        <cdr:cNvCxnSpPr/>
      </cdr:nvCxnSpPr>
      <cdr:spPr>
        <a:xfrm xmlns:a="http://schemas.openxmlformats.org/drawingml/2006/main" flipV="1">
          <a:off x="2182993" y="1157696"/>
          <a:ext cx="1941336" cy="3627756"/>
        </a:xfrm>
        <a:prstGeom xmlns:a="http://schemas.openxmlformats.org/drawingml/2006/main" prst="line">
          <a:avLst/>
        </a:prstGeom>
        <a:ln xmlns:a="http://schemas.openxmlformats.org/drawingml/2006/main" w="1143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0.69681</cdr:x>
      <cdr:y>0.87547</cdr:y>
    </cdr:from>
    <cdr:to>
      <cdr:x>0.93668</cdr:x>
      <cdr:y>0.97847</cdr:y>
    </cdr:to>
    <cdr:sp macro="" textlink="">
      <cdr:nvSpPr>
        <cdr:cNvPr id="2" name="TextBox 11"/>
        <cdr:cNvSpPr txBox="1"/>
      </cdr:nvSpPr>
      <cdr:spPr>
        <a:xfrm xmlns:a="http://schemas.openxmlformats.org/drawingml/2006/main">
          <a:off x="9403197" y="5493638"/>
          <a:ext cx="3236981" cy="646331"/>
        </a:xfrm>
        <a:prstGeom xmlns:a="http://schemas.openxmlformats.org/drawingml/2006/main" prst="rect">
          <a:avLst/>
        </a:prstGeom>
        <a:noFill xmlns:a="http://schemas.openxmlformats.org/drawingml/2006/main"/>
        <a:ln xmlns:a="http://schemas.openxmlformats.org/drawingml/2006/main" w="114300">
          <a:solidFill>
            <a:srgbClr val="FF0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600" dirty="0" smtClean="0">
              <a:ln w="0"/>
              <a:solidFill>
                <a:srgbClr val="FF0000"/>
              </a:solidFill>
              <a:effectLst>
                <a:outerShdw blurRad="38100" dist="19050" dir="2700000" algn="tl" rotWithShape="0">
                  <a:schemeClr val="dk1">
                    <a:alpha val="40000"/>
                  </a:schemeClr>
                </a:outerShdw>
              </a:effectLst>
            </a:rPr>
            <a:t>2012 Event 23</a:t>
          </a:r>
          <a:endParaRPr lang="en-US" sz="3600" dirty="0">
            <a:ln w="0"/>
            <a:solidFill>
              <a:srgbClr val="FF0000"/>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0.69681</cdr:x>
      <cdr:y>0.7731</cdr:y>
    </cdr:from>
    <cdr:to>
      <cdr:x>0.69737</cdr:x>
      <cdr:y>0.92697</cdr:y>
    </cdr:to>
    <cdr:cxnSp macro="">
      <cdr:nvCxnSpPr>
        <cdr:cNvPr id="3" name="Straight Arrow Connector 2"/>
        <cdr:cNvCxnSpPr>
          <a:stCxn xmlns:a="http://schemas.openxmlformats.org/drawingml/2006/main" id="2" idx="1"/>
        </cdr:cNvCxnSpPr>
      </cdr:nvCxnSpPr>
      <cdr:spPr>
        <a:xfrm xmlns:a="http://schemas.openxmlformats.org/drawingml/2006/main" flipV="1">
          <a:off x="9403197" y="4851242"/>
          <a:ext cx="7559" cy="965562"/>
        </a:xfrm>
        <a:prstGeom xmlns:a="http://schemas.openxmlformats.org/drawingml/2006/main" prst="straightConnector1">
          <a:avLst/>
        </a:prstGeom>
        <a:ln xmlns:a="http://schemas.openxmlformats.org/drawingml/2006/main" w="114300">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0.15041</cdr:x>
      <cdr:y>0.37741</cdr:y>
    </cdr:from>
    <cdr:to>
      <cdr:x>0.39442</cdr:x>
      <cdr:y>0.48041</cdr:y>
    </cdr:to>
    <cdr:sp macro="" textlink="">
      <cdr:nvSpPr>
        <cdr:cNvPr id="8" name="TextBox 11"/>
        <cdr:cNvSpPr txBox="1"/>
      </cdr:nvSpPr>
      <cdr:spPr>
        <a:xfrm xmlns:a="http://schemas.openxmlformats.org/drawingml/2006/main">
          <a:off x="2029781" y="2368289"/>
          <a:ext cx="3292727" cy="646331"/>
        </a:xfrm>
        <a:prstGeom xmlns:a="http://schemas.openxmlformats.org/drawingml/2006/main" prst="rect">
          <a:avLst/>
        </a:prstGeom>
        <a:noFill xmlns:a="http://schemas.openxmlformats.org/drawingml/2006/main"/>
        <a:ln xmlns:a="http://schemas.openxmlformats.org/drawingml/2006/main" w="114300">
          <a:solidFill>
            <a:srgbClr val="FF0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600" dirty="0" smtClean="0">
              <a:ln w="0"/>
              <a:solidFill>
                <a:srgbClr val="FF0000"/>
              </a:solidFill>
              <a:effectLst>
                <a:outerShdw blurRad="38100" dist="19050" dir="2700000" algn="tl" rotWithShape="0">
                  <a:schemeClr val="dk1">
                    <a:alpha val="40000"/>
                  </a:schemeClr>
                </a:outerShdw>
              </a:effectLst>
            </a:rPr>
            <a:t>2012 Event 32</a:t>
          </a:r>
          <a:endParaRPr lang="en-US" sz="3600" dirty="0">
            <a:ln w="0"/>
            <a:solidFill>
              <a:srgbClr val="FF0000"/>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0.16777</cdr:x>
      <cdr:y>0.48041</cdr:y>
    </cdr:from>
    <cdr:to>
      <cdr:x>0.27242</cdr:x>
      <cdr:y>0.69195</cdr:y>
    </cdr:to>
    <cdr:cxnSp macro="">
      <cdr:nvCxnSpPr>
        <cdr:cNvPr id="9" name="Straight Arrow Connector 8"/>
        <cdr:cNvCxnSpPr>
          <a:stCxn xmlns:a="http://schemas.openxmlformats.org/drawingml/2006/main" id="8" idx="2"/>
        </cdr:cNvCxnSpPr>
      </cdr:nvCxnSpPr>
      <cdr:spPr>
        <a:xfrm xmlns:a="http://schemas.openxmlformats.org/drawingml/2006/main" flipH="1">
          <a:off x="2263998" y="3014620"/>
          <a:ext cx="1412147" cy="1327417"/>
        </a:xfrm>
        <a:prstGeom xmlns:a="http://schemas.openxmlformats.org/drawingml/2006/main" prst="straightConnector1">
          <a:avLst/>
        </a:prstGeom>
        <a:ln xmlns:a="http://schemas.openxmlformats.org/drawingml/2006/main" w="114300">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5/31/2014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5/31/2014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225" rtl="0" eaLnBrk="1" latinLnBrk="0" hangingPunct="1">
      <a:defRPr sz="1200" kern="1200">
        <a:solidFill>
          <a:schemeClr val="tx1"/>
        </a:solidFill>
        <a:latin typeface="+mn-lt"/>
        <a:ea typeface="+mn-ea"/>
        <a:cs typeface="+mn-cs"/>
      </a:defRPr>
    </a:lvl1pPr>
    <a:lvl2pPr marL="457113" algn="l" defTabSz="914225" rtl="0" eaLnBrk="1" latinLnBrk="0" hangingPunct="1">
      <a:defRPr sz="1200" kern="1200">
        <a:solidFill>
          <a:schemeClr val="tx1"/>
        </a:solidFill>
        <a:latin typeface="+mn-lt"/>
        <a:ea typeface="+mn-ea"/>
        <a:cs typeface="+mn-cs"/>
      </a:defRPr>
    </a:lvl2pPr>
    <a:lvl3pPr marL="914225" algn="l" defTabSz="914225" rtl="0" eaLnBrk="1" latinLnBrk="0" hangingPunct="1">
      <a:defRPr sz="1200" kern="1200">
        <a:solidFill>
          <a:schemeClr val="tx1"/>
        </a:solidFill>
        <a:latin typeface="+mn-lt"/>
        <a:ea typeface="+mn-ea"/>
        <a:cs typeface="+mn-cs"/>
      </a:defRPr>
    </a:lvl3pPr>
    <a:lvl4pPr marL="1371338" algn="l" defTabSz="914225" rtl="0" eaLnBrk="1" latinLnBrk="0" hangingPunct="1">
      <a:defRPr sz="1200" kern="1200">
        <a:solidFill>
          <a:schemeClr val="tx1"/>
        </a:solidFill>
        <a:latin typeface="+mn-lt"/>
        <a:ea typeface="+mn-ea"/>
        <a:cs typeface="+mn-cs"/>
      </a:defRPr>
    </a:lvl4pPr>
    <a:lvl5pPr marL="1828450" algn="l" defTabSz="914225" rtl="0" eaLnBrk="1" latinLnBrk="0" hangingPunct="1">
      <a:defRPr sz="1200" kern="1200">
        <a:solidFill>
          <a:schemeClr val="tx1"/>
        </a:solidFill>
        <a:latin typeface="+mn-lt"/>
        <a:ea typeface="+mn-ea"/>
        <a:cs typeface="+mn-cs"/>
      </a:defRPr>
    </a:lvl5pPr>
    <a:lvl6pPr marL="2285563" algn="l" defTabSz="914225" rtl="0" eaLnBrk="1" latinLnBrk="0" hangingPunct="1">
      <a:defRPr sz="1200" kern="1200">
        <a:solidFill>
          <a:schemeClr val="tx1"/>
        </a:solidFill>
        <a:latin typeface="+mn-lt"/>
        <a:ea typeface="+mn-ea"/>
        <a:cs typeface="+mn-cs"/>
      </a:defRPr>
    </a:lvl6pPr>
    <a:lvl7pPr marL="2742676" algn="l" defTabSz="914225" rtl="0" eaLnBrk="1" latinLnBrk="0" hangingPunct="1">
      <a:defRPr sz="1200" kern="1200">
        <a:solidFill>
          <a:schemeClr val="tx1"/>
        </a:solidFill>
        <a:latin typeface="+mn-lt"/>
        <a:ea typeface="+mn-ea"/>
        <a:cs typeface="+mn-cs"/>
      </a:defRPr>
    </a:lvl7pPr>
    <a:lvl8pPr marL="3199788" algn="l" defTabSz="914225" rtl="0" eaLnBrk="1" latinLnBrk="0" hangingPunct="1">
      <a:defRPr sz="1200" kern="1200">
        <a:solidFill>
          <a:schemeClr val="tx1"/>
        </a:solidFill>
        <a:latin typeface="+mn-lt"/>
        <a:ea typeface="+mn-ea"/>
        <a:cs typeface="+mn-cs"/>
      </a:defRPr>
    </a:lvl8pPr>
    <a:lvl9pPr marL="3656901" algn="l" defTabSz="91422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1541" tIns="36923" rIns="221541" bIns="36923" rtlCol="0" anchor="t"/>
          <a:lstStyle/>
          <a:p>
            <a:pPr lvl="0">
              <a:spcBef>
                <a:spcPts val="969"/>
              </a:spcBef>
            </a:pPr>
            <a:r>
              <a:rPr sz="78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969"/>
              </a:spcBef>
            </a:pPr>
            <a:r>
              <a:rPr lang="en-US" sz="53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242"/>
              </a:spcBef>
            </a:pPr>
            <a:endParaRPr sz="4800" dirty="0">
              <a:solidFill>
                <a:prstClr val="white">
                  <a:lumMod val="50000"/>
                </a:prstClr>
              </a:solidFill>
              <a:latin typeface="Calibri Light" panose="020F0302020204030204" pitchFamily="34" charset="0"/>
              <a:cs typeface="Calibri" panose="020F0502020204030204" pitchFamily="34" charset="0"/>
            </a:endParaRPr>
          </a:p>
          <a:p>
            <a:pPr lvl="0">
              <a:spcBef>
                <a:spcPts val="969"/>
              </a:spcBef>
            </a:pPr>
            <a:r>
              <a:rPr sz="71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969"/>
              </a:spcBef>
            </a:pPr>
            <a:r>
              <a:rPr sz="53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5300" dirty="0" smtClean="0">
                <a:solidFill>
                  <a:prstClr val="white">
                    <a:lumMod val="50000"/>
                  </a:prstClr>
                </a:solidFill>
                <a:latin typeface="Calibri Light" panose="020F0302020204030204" pitchFamily="34" charset="0"/>
                <a:cs typeface="Calibri" panose="020F0502020204030204" pitchFamily="34" charset="0"/>
              </a:rPr>
              <a:t>poster </a:t>
            </a:r>
            <a:r>
              <a:rPr sz="5300" dirty="0" smtClean="0">
                <a:solidFill>
                  <a:prstClr val="white">
                    <a:lumMod val="50000"/>
                  </a:prstClr>
                </a:solidFill>
                <a:latin typeface="Calibri Light" panose="020F0302020204030204" pitchFamily="34" charset="0"/>
                <a:cs typeface="Calibri" panose="020F0502020204030204" pitchFamily="34" charset="0"/>
              </a:rPr>
              <a:t>are </a:t>
            </a:r>
            <a:r>
              <a:rPr sz="5300" dirty="0">
                <a:solidFill>
                  <a:prstClr val="white">
                    <a:lumMod val="50000"/>
                  </a:prstClr>
                </a:solidFill>
                <a:latin typeface="Calibri Light" panose="020F0302020204030204" pitchFamily="34" charset="0"/>
                <a:cs typeface="Calibri" panose="020F0502020204030204" pitchFamily="34" charset="0"/>
              </a:rPr>
              <a:t>formatted for you. </a:t>
            </a:r>
            <a:r>
              <a:rPr lang="en-US" sz="5300" dirty="0" smtClean="0">
                <a:solidFill>
                  <a:prstClr val="white">
                    <a:lumMod val="50000"/>
                  </a:prstClr>
                </a:solidFill>
                <a:latin typeface="Calibri Light" panose="020F0302020204030204" pitchFamily="34" charset="0"/>
                <a:cs typeface="Calibri" panose="020F0502020204030204" pitchFamily="34" charset="0"/>
              </a:rPr>
              <a:t>Type</a:t>
            </a:r>
            <a:r>
              <a:rPr lang="en-US" sz="53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53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53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1938"/>
              </a:spcBef>
            </a:pPr>
            <a:r>
              <a:rPr lang="en-US" sz="5300" dirty="0" smtClean="0">
                <a:solidFill>
                  <a:prstClr val="white">
                    <a:lumMod val="50000"/>
                  </a:prstClr>
                </a:solidFill>
                <a:latin typeface="Calibri Light" panose="020F0302020204030204" pitchFamily="34" charset="0"/>
                <a:cs typeface="Calibri" panose="020F0502020204030204" pitchFamily="34" charset="0"/>
              </a:rPr>
              <a:t>T</a:t>
            </a:r>
            <a:r>
              <a:rPr sz="5300" dirty="0" smtClean="0">
                <a:solidFill>
                  <a:prstClr val="white">
                    <a:lumMod val="50000"/>
                  </a:prstClr>
                </a:solidFill>
                <a:latin typeface="Calibri Light" panose="020F0302020204030204" pitchFamily="34" charset="0"/>
                <a:cs typeface="Calibri" panose="020F0502020204030204" pitchFamily="34" charset="0"/>
              </a:rPr>
              <a:t>o </a:t>
            </a:r>
            <a:r>
              <a:rPr sz="5300" dirty="0">
                <a:solidFill>
                  <a:prstClr val="white">
                    <a:lumMod val="50000"/>
                  </a:prstClr>
                </a:solidFill>
                <a:latin typeface="Calibri Light" panose="020F0302020204030204" pitchFamily="34" charset="0"/>
                <a:cs typeface="Calibri" panose="020F0502020204030204" pitchFamily="34" charset="0"/>
              </a:rPr>
              <a:t>add or remove bullet points from text, </a:t>
            </a:r>
            <a:r>
              <a:rPr sz="5300" dirty="0" smtClean="0">
                <a:solidFill>
                  <a:prstClr val="white">
                    <a:lumMod val="50000"/>
                  </a:prstClr>
                </a:solidFill>
                <a:latin typeface="Calibri Light" panose="020F0302020204030204" pitchFamily="34" charset="0"/>
                <a:cs typeface="Calibri" panose="020F0502020204030204" pitchFamily="34" charset="0"/>
              </a:rPr>
              <a:t>click </a:t>
            </a:r>
            <a:r>
              <a:rPr sz="5300" dirty="0">
                <a:solidFill>
                  <a:prstClr val="white">
                    <a:lumMod val="50000"/>
                  </a:prstClr>
                </a:solidFill>
                <a:latin typeface="Calibri Light" panose="020F0302020204030204" pitchFamily="34" charset="0"/>
                <a:cs typeface="Calibri" panose="020F0502020204030204" pitchFamily="34" charset="0"/>
              </a:rPr>
              <a:t>the Bullets button on the Home tab.</a:t>
            </a:r>
          </a:p>
          <a:p>
            <a:pPr lvl="0">
              <a:spcBef>
                <a:spcPts val="1938"/>
              </a:spcBef>
            </a:pPr>
            <a:r>
              <a:rPr sz="53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5300" dirty="0" smtClean="0">
                <a:solidFill>
                  <a:prstClr val="white">
                    <a:lumMod val="50000"/>
                  </a:prstClr>
                </a:solidFill>
                <a:latin typeface="Calibri Light" panose="020F0302020204030204" pitchFamily="34" charset="0"/>
                <a:cs typeface="Calibri" panose="020F0502020204030204" pitchFamily="34" charset="0"/>
              </a:rPr>
              <a:t>content</a:t>
            </a:r>
            <a:r>
              <a:rPr sz="5300" dirty="0" smtClean="0">
                <a:solidFill>
                  <a:prstClr val="white">
                    <a:lumMod val="50000"/>
                  </a:prstClr>
                </a:solidFill>
                <a:latin typeface="Calibri Light" panose="020F0302020204030204" pitchFamily="34" charset="0"/>
                <a:cs typeface="Calibri" panose="020F0502020204030204" pitchFamily="34" charset="0"/>
              </a:rPr>
              <a:t> </a:t>
            </a:r>
            <a:r>
              <a:rPr sz="5300" dirty="0">
                <a:solidFill>
                  <a:prstClr val="white">
                    <a:lumMod val="50000"/>
                  </a:prstClr>
                </a:solidFill>
                <a:latin typeface="Calibri Light" panose="020F0302020204030204" pitchFamily="34" charset="0"/>
                <a:cs typeface="Calibri" panose="020F0502020204030204" pitchFamily="34" charset="0"/>
              </a:rPr>
              <a:t>or body text, </a:t>
            </a:r>
            <a:r>
              <a:rPr sz="5300" dirty="0" smtClean="0">
                <a:solidFill>
                  <a:prstClr val="white">
                    <a:lumMod val="50000"/>
                  </a:prstClr>
                </a:solidFill>
                <a:latin typeface="Calibri Light" panose="020F0302020204030204" pitchFamily="34" charset="0"/>
                <a:cs typeface="Calibri" panose="020F0502020204030204" pitchFamily="34" charset="0"/>
              </a:rPr>
              <a:t>make </a:t>
            </a:r>
            <a:r>
              <a:rPr sz="5300" dirty="0">
                <a:solidFill>
                  <a:prstClr val="white">
                    <a:lumMod val="50000"/>
                  </a:prstClr>
                </a:solidFill>
                <a:latin typeface="Calibri Light" panose="020F0302020204030204" pitchFamily="34" charset="0"/>
                <a:cs typeface="Calibri" panose="020F0502020204030204" pitchFamily="34" charset="0"/>
              </a:rPr>
              <a:t>a copy of what you need and drag it into place. PowerPoint’s Smart Guides will help you align it with everything else.</a:t>
            </a:r>
          </a:p>
          <a:p>
            <a:pPr lvl="0">
              <a:spcBef>
                <a:spcPts val="1938"/>
              </a:spcBef>
            </a:pPr>
            <a:r>
              <a:rPr sz="5300" dirty="0" smtClean="0">
                <a:solidFill>
                  <a:prstClr val="white">
                    <a:lumMod val="50000"/>
                  </a:prstClr>
                </a:solidFill>
                <a:latin typeface="Calibri Light" panose="020F0302020204030204" pitchFamily="34" charset="0"/>
                <a:cs typeface="Calibri" panose="020F0502020204030204" pitchFamily="34" charset="0"/>
              </a:rPr>
              <a:t>Want to use your own picture</a:t>
            </a:r>
            <a:r>
              <a:rPr lang="en-US" sz="5300" dirty="0" smtClean="0">
                <a:solidFill>
                  <a:prstClr val="white">
                    <a:lumMod val="50000"/>
                  </a:prstClr>
                </a:solidFill>
                <a:latin typeface="Calibri Light" panose="020F0302020204030204" pitchFamily="34" charset="0"/>
                <a:cs typeface="Calibri" panose="020F0502020204030204" pitchFamily="34" charset="0"/>
              </a:rPr>
              <a:t>s</a:t>
            </a:r>
            <a:r>
              <a:rPr sz="5300" dirty="0" smtClean="0">
                <a:solidFill>
                  <a:prstClr val="white">
                    <a:lumMod val="50000"/>
                  </a:prstClr>
                </a:solidFill>
                <a:latin typeface="Calibri Light" panose="020F0302020204030204" pitchFamily="34" charset="0"/>
                <a:cs typeface="Calibri" panose="020F0502020204030204" pitchFamily="34" charset="0"/>
              </a:rPr>
              <a:t> instead of ours? No problem!</a:t>
            </a:r>
            <a:r>
              <a:rPr lang="en-US" sz="5300" dirty="0" smtClean="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53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158241" y="4093906"/>
            <a:ext cx="30174412" cy="646331"/>
          </a:xfrm>
        </p:spPr>
        <p:txBody>
          <a:bodyPr anchor="ctr">
            <a:noAutofit/>
          </a:bodyPr>
          <a:lstStyle>
            <a:lvl1pPr marL="0" indent="0">
              <a:spcBef>
                <a:spcPts val="0"/>
              </a:spcBef>
              <a:buNone/>
              <a:defRPr sz="2900">
                <a:solidFill>
                  <a:schemeClr val="bg1">
                    <a:lumMod val="75000"/>
                  </a:schemeClr>
                </a:solidFill>
              </a:defRPr>
            </a:lvl1pPr>
            <a:lvl2pPr marL="0" indent="0">
              <a:spcBef>
                <a:spcPts val="0"/>
              </a:spcBef>
              <a:buNone/>
              <a:defRPr sz="1900">
                <a:solidFill>
                  <a:schemeClr val="bg1"/>
                </a:solidFill>
              </a:defRPr>
            </a:lvl2pPr>
            <a:lvl3pPr marL="0" indent="0">
              <a:spcBef>
                <a:spcPts val="0"/>
              </a:spcBef>
              <a:buNone/>
              <a:defRPr sz="1900">
                <a:solidFill>
                  <a:schemeClr val="bg1"/>
                </a:solidFill>
              </a:defRPr>
            </a:lvl3pPr>
            <a:lvl4pPr marL="0" indent="0">
              <a:spcBef>
                <a:spcPts val="0"/>
              </a:spcBef>
              <a:buNone/>
              <a:defRPr sz="1900">
                <a:solidFill>
                  <a:schemeClr val="bg1"/>
                </a:solidFill>
              </a:defRPr>
            </a:lvl4pPr>
            <a:lvl5pPr marL="0" indent="0">
              <a:spcBef>
                <a:spcPts val="0"/>
              </a:spcBef>
              <a:buNone/>
              <a:defRPr sz="1900">
                <a:solidFill>
                  <a:schemeClr val="bg1"/>
                </a:solidFill>
              </a:defRPr>
            </a:lvl5pPr>
            <a:lvl6pPr marL="0" indent="0">
              <a:spcBef>
                <a:spcPts val="0"/>
              </a:spcBef>
              <a:buNone/>
              <a:defRPr sz="1900">
                <a:solidFill>
                  <a:schemeClr val="bg1"/>
                </a:solidFill>
              </a:defRPr>
            </a:lvl6pPr>
            <a:lvl7pPr marL="0" indent="0">
              <a:spcBef>
                <a:spcPts val="0"/>
              </a:spcBef>
              <a:buNone/>
              <a:defRPr sz="1900">
                <a:solidFill>
                  <a:schemeClr val="bg1"/>
                </a:solidFill>
              </a:defRPr>
            </a:lvl7pPr>
            <a:lvl8pPr marL="0" indent="0">
              <a:spcBef>
                <a:spcPts val="0"/>
              </a:spcBef>
              <a:buNone/>
              <a:defRPr sz="1900">
                <a:solidFill>
                  <a:schemeClr val="bg1"/>
                </a:solidFill>
              </a:defRPr>
            </a:lvl8pPr>
            <a:lvl9pPr marL="0" indent="0">
              <a:spcBef>
                <a:spcPts val="0"/>
              </a:spcBef>
              <a:buNone/>
              <a:defRPr sz="1900">
                <a:solidFill>
                  <a:schemeClr val="bg1"/>
                </a:solidFill>
              </a:defRPr>
            </a:lvl9pPr>
          </a:lstStyle>
          <a:p>
            <a:pPr lvl="0"/>
            <a:r>
              <a:rPr lang="en-US" smtClean="0"/>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295388" rIns="295388" anchor="ctr">
            <a:noAutofit/>
          </a:bodyPr>
          <a:lstStyle>
            <a:lvl1pPr marL="0" indent="0">
              <a:spcBef>
                <a:spcPts val="969"/>
              </a:spcBef>
              <a:buFont typeface="Arial" panose="020B0604020202020204" pitchFamily="34" charset="0"/>
              <a:buNone/>
              <a:defRPr sz="3600" baseline="0"/>
            </a:lvl1pPr>
            <a:lvl2pPr marL="461543" indent="-461543">
              <a:spcBef>
                <a:spcPts val="969"/>
              </a:spcBef>
              <a:buFont typeface="Arial" panose="020B0604020202020204" pitchFamily="34" charset="0"/>
              <a:buChar char="•"/>
              <a:defRPr sz="3600"/>
            </a:lvl2pPr>
            <a:lvl3pPr marL="461543" indent="-461543">
              <a:spcBef>
                <a:spcPts val="969"/>
              </a:spcBef>
              <a:buFont typeface="Arial" panose="020B0604020202020204" pitchFamily="34" charset="0"/>
              <a:buChar char="•"/>
              <a:defRPr sz="3600"/>
            </a:lvl3pPr>
            <a:lvl4pPr marL="0" indent="0">
              <a:spcBef>
                <a:spcPts val="969"/>
              </a:spcBef>
              <a:buNone/>
              <a:defRPr sz="3600"/>
            </a:lvl4pPr>
            <a:lvl5pPr marL="0" indent="0">
              <a:spcBef>
                <a:spcPts val="969"/>
              </a:spcBef>
              <a:buNone/>
              <a:defRPr sz="3600"/>
            </a:lvl5pPr>
            <a:lvl6pPr marL="0" indent="0">
              <a:spcBef>
                <a:spcPts val="969"/>
              </a:spcBef>
              <a:buNone/>
              <a:defRPr sz="3600"/>
            </a:lvl6pPr>
            <a:lvl7pPr marL="0" indent="0">
              <a:spcBef>
                <a:spcPts val="969"/>
              </a:spcBef>
              <a:buNone/>
              <a:defRPr sz="3600"/>
            </a:lvl7pPr>
            <a:lvl8pPr marL="0" indent="0">
              <a:spcBef>
                <a:spcPts val="969"/>
              </a:spcBef>
              <a:buNone/>
              <a:defRPr sz="3600"/>
            </a:lvl8pPr>
            <a:lvl9pPr marL="0" indent="0">
              <a:spcBef>
                <a:spcPts val="969"/>
              </a:spcBef>
              <a:buNone/>
              <a:defRPr sz="3600"/>
            </a:lvl9pPr>
          </a:lstStyle>
          <a:p>
            <a:pPr lvl="0"/>
            <a:r>
              <a:rPr lang="en-US" dirty="0" smtClean="0"/>
              <a:t>Type your question or a statement of the problem here</a:t>
            </a:r>
            <a:endParaRPr lang="en-US" dirty="0"/>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37" name="Content Placeholder 17"/>
          <p:cNvSpPr>
            <a:spLocks noGrp="1"/>
          </p:cNvSpPr>
          <p:nvPr>
            <p:ph sz="quarter" idx="38" hasCustomPrompt="1"/>
          </p:nvPr>
        </p:nvSpPr>
        <p:spPr>
          <a:xfrm>
            <a:off x="1143000" y="11868912"/>
            <a:ext cx="12801600" cy="2807506"/>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440913"/>
            <a:ext cx="12801600" cy="6027461"/>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4332184"/>
            <a:ext cx="12801600" cy="7296912"/>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114032"/>
            <a:ext cx="12801600" cy="6795556"/>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18" name="Content Placeholder 17"/>
          <p:cNvSpPr>
            <a:spLocks noGrp="1"/>
          </p:cNvSpPr>
          <p:nvPr>
            <p:ph sz="quarter" idx="23" hasCustomPrompt="1"/>
          </p:nvPr>
        </p:nvSpPr>
        <p:spPr>
          <a:xfrm>
            <a:off x="15544800" y="15773400"/>
            <a:ext cx="12801600" cy="6694973"/>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4332184"/>
            <a:ext cx="12801600" cy="7296912"/>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114032"/>
            <a:ext cx="12801600" cy="7315200"/>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4914834"/>
            <a:ext cx="12801600" cy="4538610"/>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40" name="Content Placeholder 17"/>
          <p:cNvSpPr>
            <a:spLocks noGrp="1"/>
          </p:cNvSpPr>
          <p:nvPr>
            <p:ph sz="quarter" idx="42" hasCustomPrompt="1"/>
          </p:nvPr>
        </p:nvSpPr>
        <p:spPr>
          <a:xfrm>
            <a:off x="29900880" y="21212348"/>
            <a:ext cx="12801600" cy="4344786"/>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295388" anchor="ctr">
            <a:noAutofit/>
          </a:bodyPr>
          <a:lstStyle>
            <a:lvl1pPr marL="0" indent="0" algn="ctr">
              <a:spcBef>
                <a:spcPts val="0"/>
              </a:spcBef>
              <a:buNone/>
              <a:defRPr sz="4400" cap="none" baseline="0">
                <a:solidFill>
                  <a:schemeClr val="bg1"/>
                </a:solidFill>
                <a:latin typeface="+mj-lt"/>
              </a:defRPr>
            </a:lvl1pPr>
            <a:lvl2pPr marL="0" indent="0">
              <a:spcBef>
                <a:spcPts val="0"/>
              </a:spcBef>
              <a:buNone/>
              <a:defRPr sz="4800" cap="all" baseline="0">
                <a:solidFill>
                  <a:schemeClr val="bg1"/>
                </a:solidFill>
                <a:latin typeface="+mj-lt"/>
              </a:defRPr>
            </a:lvl2pPr>
            <a:lvl3pPr marL="0" indent="0">
              <a:spcBef>
                <a:spcPts val="0"/>
              </a:spcBef>
              <a:buNone/>
              <a:defRPr sz="4800" cap="all" baseline="0">
                <a:solidFill>
                  <a:schemeClr val="bg1"/>
                </a:solidFill>
                <a:latin typeface="+mj-lt"/>
              </a:defRPr>
            </a:lvl3pPr>
            <a:lvl4pPr marL="0" indent="0">
              <a:spcBef>
                <a:spcPts val="0"/>
              </a:spcBef>
              <a:buNone/>
              <a:defRPr sz="4800" cap="all" baseline="0">
                <a:solidFill>
                  <a:schemeClr val="bg1"/>
                </a:solidFill>
                <a:latin typeface="+mj-lt"/>
              </a:defRPr>
            </a:lvl4pPr>
            <a:lvl5pPr marL="0" indent="0">
              <a:spcBef>
                <a:spcPts val="0"/>
              </a:spcBef>
              <a:buNone/>
              <a:defRPr sz="4800" cap="all" baseline="0">
                <a:solidFill>
                  <a:schemeClr val="bg1"/>
                </a:solidFill>
                <a:latin typeface="+mj-lt"/>
              </a:defRPr>
            </a:lvl5pPr>
            <a:lvl6pPr marL="0" indent="0">
              <a:spcBef>
                <a:spcPts val="0"/>
              </a:spcBef>
              <a:buNone/>
              <a:defRPr sz="4800" cap="all" baseline="0">
                <a:solidFill>
                  <a:schemeClr val="bg1"/>
                </a:solidFill>
                <a:latin typeface="+mj-lt"/>
              </a:defRPr>
            </a:lvl6pPr>
            <a:lvl7pPr marL="0" indent="0">
              <a:spcBef>
                <a:spcPts val="0"/>
              </a:spcBef>
              <a:buNone/>
              <a:defRPr sz="4800" cap="all" baseline="0">
                <a:solidFill>
                  <a:schemeClr val="bg1"/>
                </a:solidFill>
                <a:latin typeface="+mj-lt"/>
              </a:defRPr>
            </a:lvl7pPr>
            <a:lvl8pPr marL="0" indent="0">
              <a:spcBef>
                <a:spcPts val="0"/>
              </a:spcBef>
              <a:buNone/>
              <a:defRPr sz="4800" cap="all" baseline="0">
                <a:solidFill>
                  <a:schemeClr val="bg1"/>
                </a:solidFill>
                <a:latin typeface="+mj-lt"/>
              </a:defRPr>
            </a:lvl8pPr>
            <a:lvl9pPr marL="0" indent="0">
              <a:spcBef>
                <a:spcPts val="0"/>
              </a:spcBef>
              <a:buNone/>
              <a:defRPr sz="48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166824"/>
            <a:ext cx="12801600" cy="4462272"/>
          </a:xfrm>
        </p:spPr>
        <p:txBody>
          <a:bodyPr lIns="73847" tIns="147694"/>
          <a:lstStyle>
            <a:lvl1pPr>
              <a:defRPr sz="2600" baseline="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t>5/31/2014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1"/>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73847" tIns="369235" rIns="73847"/>
          <a:lstStyle>
            <a:lvl1pPr marL="0" indent="0" algn="ctr">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xmlns="">
        <p15:guide id="1" pos="10696" userDrawn="1">
          <p15:clr>
            <a:srgbClr val="A4A3A4"/>
          </p15:clr>
        </p15:guide>
        <p15:guide id="2" pos="2156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3847" tIns="36923" rIns="73847" bIns="36923" rtlCol="0" anchor="ctr"/>
          <a:lstStyle/>
          <a:p>
            <a:pPr algn="ctr"/>
            <a:endParaRPr lang="en-US" sz="7300"/>
          </a:p>
        </p:txBody>
      </p:sp>
      <p:sp>
        <p:nvSpPr>
          <p:cNvPr id="2" name="Title Placeholder 1"/>
          <p:cNvSpPr>
            <a:spLocks noGrp="1"/>
          </p:cNvSpPr>
          <p:nvPr>
            <p:ph type="title"/>
          </p:nvPr>
        </p:nvSpPr>
        <p:spPr bwMode="auto">
          <a:xfrm>
            <a:off x="1158240" y="685860"/>
            <a:ext cx="30175200" cy="2971740"/>
          </a:xfrm>
          <a:prstGeom prst="rect">
            <a:avLst/>
          </a:prstGeom>
        </p:spPr>
        <p:txBody>
          <a:bodyPr vert="horz" lIns="73847" tIns="36923" rIns="73847" bIns="36923"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73847" tIns="36923" rIns="73847" bIns="369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73847" tIns="36923" rIns="73847" bIns="36923" rtlCol="0" anchor="ctr"/>
          <a:lstStyle>
            <a:lvl1pPr algn="l">
              <a:defRPr sz="1300">
                <a:solidFill>
                  <a:schemeClr val="tx1">
                    <a:tint val="75000"/>
                  </a:schemeClr>
                </a:solidFill>
              </a:defRPr>
            </a:lvl1pPr>
          </a:lstStyle>
          <a:p>
            <a:fld id="{ECAA57DF-1C19-4726-AB84-014692BAD8F5}" type="datetimeFigureOut">
              <a:rPr lang="en-US" smtClean="0"/>
              <a:pPr/>
              <a:t>5/31/2014</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73847" tIns="36923" rIns="73847" bIns="36923"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73847" tIns="36923" rIns="73847" bIns="36923" rtlCol="0" anchor="ctr"/>
          <a:lstStyle>
            <a:lvl1pPr algn="r">
              <a:defRPr sz="13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847" tIns="36923" rIns="73847" bIns="36923" rtlCol="0" anchor="ctr"/>
          <a:lstStyle/>
          <a:p>
            <a:pPr algn="ctr"/>
            <a:endParaRPr lang="en-US" sz="7300"/>
          </a:p>
        </p:txBody>
      </p:sp>
      <p:cxnSp>
        <p:nvCxnSpPr>
          <p:cNvPr id="9" name="Straight Connecto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3544653" rtl="0" eaLnBrk="1" latinLnBrk="0" hangingPunct="1">
        <a:lnSpc>
          <a:spcPct val="90000"/>
        </a:lnSpc>
        <a:spcBef>
          <a:spcPct val="0"/>
        </a:spcBef>
        <a:buNone/>
        <a:defRPr sz="9300" b="0" kern="1200">
          <a:solidFill>
            <a:schemeClr val="bg1"/>
          </a:solidFill>
          <a:latin typeface="+mj-lt"/>
          <a:ea typeface="+mj-ea"/>
          <a:cs typeface="+mj-cs"/>
        </a:defRPr>
      </a:lvl1pPr>
    </p:titleStyle>
    <p:bodyStyle>
      <a:lvl1pPr marL="369235" indent="-369235" algn="l" defTabSz="3544653" rtl="0" eaLnBrk="1" latinLnBrk="0" hangingPunct="1">
        <a:lnSpc>
          <a:spcPct val="100000"/>
        </a:lnSpc>
        <a:spcBef>
          <a:spcPts val="969"/>
        </a:spcBef>
        <a:buClr>
          <a:schemeClr val="bg1">
            <a:lumMod val="65000"/>
          </a:schemeClr>
        </a:buClr>
        <a:buFont typeface="Arial" panose="020B0604020202020204" pitchFamily="34" charset="0"/>
        <a:buChar char="•"/>
        <a:defRPr sz="2300" kern="1200">
          <a:solidFill>
            <a:schemeClr val="tx1"/>
          </a:solidFill>
          <a:latin typeface="+mn-lt"/>
          <a:ea typeface="+mn-ea"/>
          <a:cs typeface="+mn-cs"/>
        </a:defRPr>
      </a:lvl1pPr>
      <a:lvl2pPr marL="886163" indent="-369235" algn="l" defTabSz="3544653" rtl="0" eaLnBrk="1" latinLnBrk="0" hangingPunct="1">
        <a:lnSpc>
          <a:spcPct val="100000"/>
        </a:lnSpc>
        <a:spcBef>
          <a:spcPts val="969"/>
        </a:spcBef>
        <a:buClr>
          <a:schemeClr val="bg1">
            <a:lumMod val="65000"/>
          </a:schemeClr>
        </a:buClr>
        <a:buFont typeface="Arial" panose="020B0604020202020204" pitchFamily="34" charset="0"/>
        <a:buChar char="•"/>
        <a:defRPr sz="1900" kern="1200">
          <a:solidFill>
            <a:schemeClr val="tx1"/>
          </a:solidFill>
          <a:latin typeface="+mn-lt"/>
          <a:ea typeface="+mn-ea"/>
          <a:cs typeface="+mn-cs"/>
        </a:defRPr>
      </a:lvl2pPr>
      <a:lvl3pPr marL="886163" indent="-369235" algn="l" defTabSz="3544653" rtl="0" eaLnBrk="1" latinLnBrk="0" hangingPunct="1">
        <a:lnSpc>
          <a:spcPct val="100000"/>
        </a:lnSpc>
        <a:spcBef>
          <a:spcPts val="969"/>
        </a:spcBef>
        <a:buClr>
          <a:schemeClr val="bg1">
            <a:lumMod val="65000"/>
          </a:schemeClr>
        </a:buClr>
        <a:buFont typeface="Arial" panose="020B0604020202020204" pitchFamily="34" charset="0"/>
        <a:buChar char="•"/>
        <a:defRPr sz="1900" kern="1200">
          <a:solidFill>
            <a:schemeClr val="tx1"/>
          </a:solidFill>
          <a:latin typeface="+mn-lt"/>
          <a:ea typeface="+mn-ea"/>
          <a:cs typeface="+mn-cs"/>
        </a:defRPr>
      </a:lvl3pPr>
      <a:lvl4pPr marL="886163" indent="-369235" algn="l" defTabSz="3544653" rtl="0" eaLnBrk="1" latinLnBrk="0" hangingPunct="1">
        <a:lnSpc>
          <a:spcPct val="100000"/>
        </a:lnSpc>
        <a:spcBef>
          <a:spcPts val="969"/>
        </a:spcBef>
        <a:buClr>
          <a:schemeClr val="bg1">
            <a:lumMod val="65000"/>
          </a:schemeClr>
        </a:buClr>
        <a:buFont typeface="Arial" panose="020B0604020202020204" pitchFamily="34" charset="0"/>
        <a:buChar char="•"/>
        <a:defRPr sz="1900" kern="1200">
          <a:solidFill>
            <a:schemeClr val="tx1"/>
          </a:solidFill>
          <a:latin typeface="+mn-lt"/>
          <a:ea typeface="+mn-ea"/>
          <a:cs typeface="+mn-cs"/>
        </a:defRPr>
      </a:lvl4pPr>
      <a:lvl5pPr marL="886163" indent="-369235" algn="l" defTabSz="3544653" rtl="0" eaLnBrk="1" latinLnBrk="0" hangingPunct="1">
        <a:lnSpc>
          <a:spcPct val="100000"/>
        </a:lnSpc>
        <a:spcBef>
          <a:spcPts val="969"/>
        </a:spcBef>
        <a:buClr>
          <a:schemeClr val="bg1">
            <a:lumMod val="65000"/>
          </a:schemeClr>
        </a:buClr>
        <a:buFont typeface="Arial" panose="020B0604020202020204" pitchFamily="34" charset="0"/>
        <a:buChar char="•"/>
        <a:defRPr sz="1900" kern="1200">
          <a:solidFill>
            <a:schemeClr val="tx1"/>
          </a:solidFill>
          <a:latin typeface="+mn-lt"/>
          <a:ea typeface="+mn-ea"/>
          <a:cs typeface="+mn-cs"/>
        </a:defRPr>
      </a:lvl5pPr>
      <a:lvl6pPr marL="886163" indent="-369235" algn="l" defTabSz="3544653" rtl="0" eaLnBrk="1" latinLnBrk="0" hangingPunct="1">
        <a:lnSpc>
          <a:spcPct val="100000"/>
        </a:lnSpc>
        <a:spcBef>
          <a:spcPts val="969"/>
        </a:spcBef>
        <a:buClr>
          <a:schemeClr val="bg1">
            <a:lumMod val="65000"/>
          </a:schemeClr>
        </a:buClr>
        <a:buFont typeface="Arial" panose="020B0604020202020204" pitchFamily="34" charset="0"/>
        <a:buChar char="•"/>
        <a:defRPr sz="1900" kern="1200">
          <a:solidFill>
            <a:schemeClr val="tx1"/>
          </a:solidFill>
          <a:latin typeface="+mn-lt"/>
          <a:ea typeface="+mn-ea"/>
          <a:cs typeface="+mn-cs"/>
        </a:defRPr>
      </a:lvl6pPr>
      <a:lvl7pPr marL="886163" indent="-369235" algn="l" defTabSz="3544653" rtl="0" eaLnBrk="1" latinLnBrk="0" hangingPunct="1">
        <a:lnSpc>
          <a:spcPct val="100000"/>
        </a:lnSpc>
        <a:spcBef>
          <a:spcPts val="969"/>
        </a:spcBef>
        <a:buClr>
          <a:schemeClr val="bg1">
            <a:lumMod val="65000"/>
          </a:schemeClr>
        </a:buClr>
        <a:buFont typeface="Arial" panose="020B0604020202020204" pitchFamily="34" charset="0"/>
        <a:buChar char="•"/>
        <a:defRPr sz="1900" kern="1200">
          <a:solidFill>
            <a:schemeClr val="tx1"/>
          </a:solidFill>
          <a:latin typeface="+mn-lt"/>
          <a:ea typeface="+mn-ea"/>
          <a:cs typeface="+mn-cs"/>
        </a:defRPr>
      </a:lvl7pPr>
      <a:lvl8pPr marL="886163" indent="-369235" algn="l" defTabSz="3544653" rtl="0" eaLnBrk="1" latinLnBrk="0" hangingPunct="1">
        <a:lnSpc>
          <a:spcPct val="100000"/>
        </a:lnSpc>
        <a:spcBef>
          <a:spcPts val="969"/>
        </a:spcBef>
        <a:buClr>
          <a:schemeClr val="bg1">
            <a:lumMod val="65000"/>
          </a:schemeClr>
        </a:buClr>
        <a:buFont typeface="Arial" panose="020B0604020202020204" pitchFamily="34" charset="0"/>
        <a:buChar char="•"/>
        <a:defRPr sz="1900" kern="1200">
          <a:solidFill>
            <a:schemeClr val="tx1"/>
          </a:solidFill>
          <a:latin typeface="+mn-lt"/>
          <a:ea typeface="+mn-ea"/>
          <a:cs typeface="+mn-cs"/>
        </a:defRPr>
      </a:lvl8pPr>
      <a:lvl9pPr marL="886163" indent="-369235" algn="l" defTabSz="3544653" rtl="0" eaLnBrk="1" latinLnBrk="0" hangingPunct="1">
        <a:lnSpc>
          <a:spcPct val="100000"/>
        </a:lnSpc>
        <a:spcBef>
          <a:spcPts val="969"/>
        </a:spcBef>
        <a:buClr>
          <a:schemeClr val="bg1">
            <a:lumMod val="65000"/>
          </a:schemeClr>
        </a:buClr>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3544653" rtl="0" eaLnBrk="1" latinLnBrk="0" hangingPunct="1">
        <a:defRPr sz="7000" kern="1200">
          <a:solidFill>
            <a:schemeClr val="tx1"/>
          </a:solidFill>
          <a:latin typeface="+mn-lt"/>
          <a:ea typeface="+mn-ea"/>
          <a:cs typeface="+mn-cs"/>
        </a:defRPr>
      </a:lvl1pPr>
      <a:lvl2pPr marL="1772327" algn="l" defTabSz="3544653" rtl="0" eaLnBrk="1" latinLnBrk="0" hangingPunct="1">
        <a:defRPr sz="7000" kern="1200">
          <a:solidFill>
            <a:schemeClr val="tx1"/>
          </a:solidFill>
          <a:latin typeface="+mn-lt"/>
          <a:ea typeface="+mn-ea"/>
          <a:cs typeface="+mn-cs"/>
        </a:defRPr>
      </a:lvl2pPr>
      <a:lvl3pPr marL="3544653" algn="l" defTabSz="3544653" rtl="0" eaLnBrk="1" latinLnBrk="0" hangingPunct="1">
        <a:defRPr sz="7000" kern="1200">
          <a:solidFill>
            <a:schemeClr val="tx1"/>
          </a:solidFill>
          <a:latin typeface="+mn-lt"/>
          <a:ea typeface="+mn-ea"/>
          <a:cs typeface="+mn-cs"/>
        </a:defRPr>
      </a:lvl3pPr>
      <a:lvl4pPr marL="5316980" algn="l" defTabSz="3544653" rtl="0" eaLnBrk="1" latinLnBrk="0" hangingPunct="1">
        <a:defRPr sz="7000" kern="1200">
          <a:solidFill>
            <a:schemeClr val="tx1"/>
          </a:solidFill>
          <a:latin typeface="+mn-lt"/>
          <a:ea typeface="+mn-ea"/>
          <a:cs typeface="+mn-cs"/>
        </a:defRPr>
      </a:lvl4pPr>
      <a:lvl5pPr marL="7089307" algn="l" defTabSz="3544653" rtl="0" eaLnBrk="1" latinLnBrk="0" hangingPunct="1">
        <a:defRPr sz="7000" kern="1200">
          <a:solidFill>
            <a:schemeClr val="tx1"/>
          </a:solidFill>
          <a:latin typeface="+mn-lt"/>
          <a:ea typeface="+mn-ea"/>
          <a:cs typeface="+mn-cs"/>
        </a:defRPr>
      </a:lvl5pPr>
      <a:lvl6pPr marL="8861633" algn="l" defTabSz="3544653" rtl="0" eaLnBrk="1" latinLnBrk="0" hangingPunct="1">
        <a:defRPr sz="7000" kern="1200">
          <a:solidFill>
            <a:schemeClr val="tx1"/>
          </a:solidFill>
          <a:latin typeface="+mn-lt"/>
          <a:ea typeface="+mn-ea"/>
          <a:cs typeface="+mn-cs"/>
        </a:defRPr>
      </a:lvl6pPr>
      <a:lvl7pPr marL="10633960" algn="l" defTabSz="3544653" rtl="0" eaLnBrk="1" latinLnBrk="0" hangingPunct="1">
        <a:defRPr sz="7000" kern="1200">
          <a:solidFill>
            <a:schemeClr val="tx1"/>
          </a:solidFill>
          <a:latin typeface="+mn-lt"/>
          <a:ea typeface="+mn-ea"/>
          <a:cs typeface="+mn-cs"/>
        </a:defRPr>
      </a:lvl7pPr>
      <a:lvl8pPr marL="12406287" algn="l" defTabSz="3544653" rtl="0" eaLnBrk="1" latinLnBrk="0" hangingPunct="1">
        <a:defRPr sz="7000" kern="1200">
          <a:solidFill>
            <a:schemeClr val="tx1"/>
          </a:solidFill>
          <a:latin typeface="+mn-lt"/>
          <a:ea typeface="+mn-ea"/>
          <a:cs typeface="+mn-cs"/>
        </a:defRPr>
      </a:lvl8pPr>
      <a:lvl9pPr marL="14178613" algn="l" defTabSz="3544653" rtl="0" eaLnBrk="1" latinLnBrk="0" hangingPunct="1">
        <a:defRPr sz="70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824" userDrawn="1">
          <p15:clr>
            <a:srgbClr val="A4A3A4"/>
          </p15:clr>
        </p15:guide>
        <p15:guide id="2" pos="840" userDrawn="1">
          <p15:clr>
            <a:srgbClr val="A4A3A4"/>
          </p15:clr>
        </p15:guide>
        <p15:guide id="3" pos="31416" userDrawn="1">
          <p15:clr>
            <a:srgbClr val="A4A3A4"/>
          </p15:clr>
        </p15:guide>
        <p15:guide id="4" pos="1612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chart" Target="../charts/chart3.xml"/><Relationship Id="rId12" Type="http://schemas.openxmlformats.org/officeDocument/2006/relationships/image" Target="../media/image8.jpeg"/><Relationship Id="rId17" Type="http://schemas.openxmlformats.org/officeDocument/2006/relationships/image" Target="../media/image13.png"/><Relationship Id="rId2" Type="http://schemas.openxmlformats.org/officeDocument/2006/relationships/image" Target="../media/image1.jpeg"/><Relationship Id="rId16"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7.gif"/><Relationship Id="rId5" Type="http://schemas.openxmlformats.org/officeDocument/2006/relationships/chart" Target="../charts/chart1.xm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5.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Green Infrastructure: </a:t>
            </a:r>
            <a:br>
              <a:rPr lang="en-US" dirty="0" smtClean="0"/>
            </a:br>
            <a:r>
              <a:rPr lang="en-US" dirty="0" smtClean="0"/>
              <a:t>Hydraulic Performance Analysis </a:t>
            </a:r>
            <a:r>
              <a:rPr lang="en-US" dirty="0"/>
              <a:t>of the ABC Carpet </a:t>
            </a:r>
            <a:r>
              <a:rPr lang="en-US" dirty="0" err="1"/>
              <a:t>Stormwater</a:t>
            </a:r>
            <a:r>
              <a:rPr lang="en-US" dirty="0"/>
              <a:t> Treatment Wetland installed in the Bronx, NY</a:t>
            </a:r>
          </a:p>
        </p:txBody>
      </p:sp>
      <p:sp>
        <p:nvSpPr>
          <p:cNvPr id="23" name="Text Placeholder 22"/>
          <p:cNvSpPr>
            <a:spLocks noGrp="1"/>
          </p:cNvSpPr>
          <p:nvPr>
            <p:ph type="body" sz="quarter" idx="36"/>
          </p:nvPr>
        </p:nvSpPr>
        <p:spPr/>
        <p:txBody>
          <a:bodyPr/>
          <a:lstStyle/>
          <a:p>
            <a:r>
              <a:rPr lang="en-US" dirty="0" err="1" smtClean="0"/>
              <a:t>Ge</a:t>
            </a:r>
            <a:r>
              <a:rPr lang="en-US" dirty="0" smtClean="0"/>
              <a:t> Pu | Dr. Franco Montalto | Drexel Sustainable Water Resource Lab</a:t>
            </a:r>
            <a:endParaRPr lang="en-US" dirty="0"/>
          </a:p>
        </p:txBody>
      </p:sp>
      <p:sp>
        <p:nvSpPr>
          <p:cNvPr id="67" name="Text Placeholder 66"/>
          <p:cNvSpPr>
            <a:spLocks noGrp="1"/>
          </p:cNvSpPr>
          <p:nvPr>
            <p:ph type="body" sz="quarter" idx="13"/>
          </p:nvPr>
        </p:nvSpPr>
        <p:spPr>
          <a:xfrm>
            <a:off x="992039" y="5813658"/>
            <a:ext cx="13133864" cy="1280160"/>
          </a:xfrm>
        </p:spPr>
        <p:txBody>
          <a:bodyPr/>
          <a:lstStyle/>
          <a:p>
            <a:r>
              <a:rPr lang="en-US" dirty="0" smtClean="0"/>
              <a:t>Introduction</a:t>
            </a:r>
            <a:endParaRPr lang="en-US" dirty="0"/>
          </a:p>
        </p:txBody>
      </p:sp>
      <p:sp>
        <p:nvSpPr>
          <p:cNvPr id="9" name="Text Placeholder 8"/>
          <p:cNvSpPr>
            <a:spLocks noGrp="1"/>
          </p:cNvSpPr>
          <p:nvPr>
            <p:ph type="body" sz="quarter" idx="21"/>
          </p:nvPr>
        </p:nvSpPr>
        <p:spPr>
          <a:xfrm>
            <a:off x="15134897" y="5801629"/>
            <a:ext cx="13463750" cy="1219200"/>
          </a:xfrm>
        </p:spPr>
        <p:txBody>
          <a:bodyPr/>
          <a:lstStyle/>
          <a:p>
            <a:r>
              <a:rPr lang="en-US" dirty="0"/>
              <a:t>Results</a:t>
            </a:r>
          </a:p>
        </p:txBody>
      </p:sp>
      <p:sp>
        <p:nvSpPr>
          <p:cNvPr id="71" name="Text Placeholder 70"/>
          <p:cNvSpPr>
            <a:spLocks noGrp="1"/>
          </p:cNvSpPr>
          <p:nvPr>
            <p:ph type="body" sz="quarter" idx="41"/>
          </p:nvPr>
        </p:nvSpPr>
        <p:spPr>
          <a:xfrm>
            <a:off x="29550800" y="22950056"/>
            <a:ext cx="13494593" cy="1219200"/>
          </a:xfrm>
        </p:spPr>
        <p:txBody>
          <a:bodyPr/>
          <a:lstStyle/>
          <a:p>
            <a:r>
              <a:rPr lang="en-US" dirty="0" smtClean="0"/>
              <a:t>Future Work</a:t>
            </a:r>
            <a:endParaRPr lang="en-US" dirty="0"/>
          </a:p>
        </p:txBody>
      </p:sp>
      <p:sp>
        <p:nvSpPr>
          <p:cNvPr id="15" name="Content Placeholder 14"/>
          <p:cNvSpPr>
            <a:spLocks noGrp="1"/>
          </p:cNvSpPr>
          <p:nvPr>
            <p:ph sz="quarter" idx="42"/>
          </p:nvPr>
        </p:nvSpPr>
        <p:spPr>
          <a:xfrm>
            <a:off x="29624943" y="24120271"/>
            <a:ext cx="13242675" cy="3402709"/>
          </a:xfrm>
        </p:spPr>
        <p:txBody>
          <a:bodyPr>
            <a:normAutofit fontScale="92500" lnSpcReduction="10000"/>
          </a:bodyPr>
          <a:lstStyle/>
          <a:p>
            <a:r>
              <a:rPr lang="en-US" sz="3100" dirty="0"/>
              <a:t>SWMM Model in progress </a:t>
            </a:r>
          </a:p>
          <a:p>
            <a:pPr lvl="1"/>
            <a:r>
              <a:rPr lang="en-US" sz="2400" dirty="0"/>
              <a:t>Validate with existing site conditions</a:t>
            </a:r>
          </a:p>
          <a:p>
            <a:pPr lvl="1"/>
            <a:r>
              <a:rPr lang="en-US" sz="2800" dirty="0"/>
              <a:t>C</a:t>
            </a:r>
            <a:r>
              <a:rPr lang="en-US" sz="2800" dirty="0"/>
              <a:t>ompare site pre-development, development and greened conditions</a:t>
            </a:r>
          </a:p>
          <a:p>
            <a:pPr lvl="1"/>
            <a:r>
              <a:rPr lang="en-US" sz="2800" dirty="0"/>
              <a:t>Incorporate tidal effects at the outlet</a:t>
            </a:r>
          </a:p>
          <a:p>
            <a:pPr lvl="1"/>
            <a:r>
              <a:rPr lang="en-US" sz="2800" dirty="0"/>
              <a:t>Simulate results under various rainfall event</a:t>
            </a:r>
            <a:endParaRPr lang="en-US" sz="2400" dirty="0"/>
          </a:p>
          <a:p>
            <a:r>
              <a:rPr lang="en-US" sz="3100" dirty="0"/>
              <a:t>Compare site Hydraulic Performance with NYC Green Infrastructure standards, and economic cost-effectiveness</a:t>
            </a:r>
          </a:p>
          <a:p>
            <a:endParaRPr lang="en-US" dirty="0"/>
          </a:p>
        </p:txBody>
      </p:sp>
      <p:pic>
        <p:nvPicPr>
          <p:cNvPr id="30" name="Picture Placeholder 29"/>
          <p:cNvPicPr>
            <a:picLocks noGrp="1" noChangeAspect="1"/>
          </p:cNvPicPr>
          <p:nvPr>
            <p:ph type="pic" sz="quarter" idx="43"/>
          </p:nvPr>
        </p:nvPicPr>
        <p:blipFill rotWithShape="1">
          <a:blip r:embed="rId2" cstate="print">
            <a:extLst>
              <a:ext uri="{28A0092B-C50C-407E-A947-70E740481C1C}">
                <a14:useLocalDpi xmlns:a14="http://schemas.microsoft.com/office/drawing/2010/main" val="0"/>
              </a:ext>
            </a:extLst>
          </a:blip>
          <a:srcRect l="-6390" t="26702" r="6390" b="22916"/>
          <a:stretch/>
        </p:blipFill>
        <p:spPr>
          <a:prstGeom prst="rect">
            <a:avLst/>
          </a:prstGeom>
        </p:spPr>
      </p:pic>
      <p:pic>
        <p:nvPicPr>
          <p:cNvPr id="3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83" r="6080"/>
          <a:stretch/>
        </p:blipFill>
        <p:spPr bwMode="auto">
          <a:xfrm>
            <a:off x="7824099" y="14321276"/>
            <a:ext cx="6274839" cy="5871660"/>
          </a:xfrm>
          <a:prstGeom prst="rect">
            <a:avLst/>
          </a:prstGeom>
          <a:noFill/>
          <a:ln w="12065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descr="http://upload.wikimedia.org/wikipedia/commons/thumb/9/97/USA_New_York_City_location_map.svg/800px-USA_New_York_City_location_map.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5486" y="14321275"/>
            <a:ext cx="1593772" cy="131884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7" name="5-Point Star 36"/>
          <p:cNvSpPr/>
          <p:nvPr/>
        </p:nvSpPr>
        <p:spPr>
          <a:xfrm>
            <a:off x="13453410" y="14582722"/>
            <a:ext cx="118566" cy="92219"/>
          </a:xfrm>
          <a:prstGeom prst="star5">
            <a:avLst/>
          </a:prstGeom>
        </p:spPr>
        <p:style>
          <a:lnRef idx="1">
            <a:schemeClr val="accent1"/>
          </a:lnRef>
          <a:fillRef idx="3">
            <a:schemeClr val="accent1"/>
          </a:fillRef>
          <a:effectRef idx="2">
            <a:schemeClr val="accent1"/>
          </a:effectRef>
          <a:fontRef idx="minor">
            <a:schemeClr val="lt1"/>
          </a:fontRef>
        </p:style>
        <p:txBody>
          <a:bodyPr lIns="73847" tIns="36923" rIns="73847" bIns="36923" rtlCol="0" anchor="ctr"/>
          <a:lstStyle/>
          <a:p>
            <a:pPr algn="ctr"/>
            <a:endParaRPr lang="en-US"/>
          </a:p>
        </p:txBody>
      </p:sp>
      <p:cxnSp>
        <p:nvCxnSpPr>
          <p:cNvPr id="38" name="Straight Connector 37"/>
          <p:cNvCxnSpPr/>
          <p:nvPr/>
        </p:nvCxnSpPr>
        <p:spPr>
          <a:xfrm flipV="1">
            <a:off x="8921562" y="15862244"/>
            <a:ext cx="3174928" cy="195964"/>
          </a:xfrm>
          <a:prstGeom prst="line">
            <a:avLst/>
          </a:prstGeom>
          <a:ln w="120650">
            <a:solidFill>
              <a:schemeClr val="accent3">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8657432" y="15001832"/>
            <a:ext cx="3226077" cy="286950"/>
          </a:xfrm>
          <a:prstGeom prst="line">
            <a:avLst/>
          </a:prstGeom>
          <a:ln w="120650">
            <a:solidFill>
              <a:schemeClr val="accent3">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531662" y="15419837"/>
            <a:ext cx="389900" cy="638371"/>
          </a:xfrm>
          <a:prstGeom prst="line">
            <a:avLst/>
          </a:prstGeom>
          <a:ln w="120650">
            <a:solidFill>
              <a:schemeClr val="accent3">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1827744" y="14982347"/>
            <a:ext cx="283478" cy="816225"/>
          </a:xfrm>
          <a:prstGeom prst="line">
            <a:avLst/>
          </a:prstGeom>
          <a:ln w="120650">
            <a:solidFill>
              <a:schemeClr val="accent3">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8815070" y="16058209"/>
            <a:ext cx="444981" cy="2244983"/>
          </a:xfrm>
          <a:prstGeom prst="straightConnector1">
            <a:avLst/>
          </a:prstGeom>
          <a:ln w="1143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9705226" y="16763788"/>
            <a:ext cx="2466276" cy="1413395"/>
          </a:xfrm>
          <a:prstGeom prst="rect">
            <a:avLst/>
          </a:prstGeom>
          <a:noFill/>
          <a:ln w="114300">
            <a:solidFill>
              <a:schemeClr val="bg1"/>
            </a:solidFill>
          </a:ln>
        </p:spPr>
        <p:txBody>
          <a:bodyPr wrap="square" lIns="73847" tIns="36923" rIns="73847" bIns="36923" rtlCol="0">
            <a:spAutoFit/>
          </a:bodyPr>
          <a:lstStyle/>
          <a:p>
            <a:r>
              <a:rPr lang="en-US" sz="2900" b="1" dirty="0">
                <a:solidFill>
                  <a:schemeClr val="bg1"/>
                </a:solidFill>
              </a:rPr>
              <a:t>Parking lot </a:t>
            </a:r>
            <a:r>
              <a:rPr lang="en-US" sz="2900" b="1" dirty="0" err="1">
                <a:solidFill>
                  <a:schemeClr val="bg1"/>
                </a:solidFill>
              </a:rPr>
              <a:t>stormwater</a:t>
            </a:r>
            <a:r>
              <a:rPr lang="en-US" sz="2900" b="1" dirty="0">
                <a:solidFill>
                  <a:schemeClr val="bg1"/>
                </a:solidFill>
              </a:rPr>
              <a:t> source area</a:t>
            </a:r>
            <a:endParaRPr lang="en-US" sz="2900" b="1" dirty="0">
              <a:solidFill>
                <a:schemeClr val="bg1"/>
              </a:solidFill>
            </a:endParaRPr>
          </a:p>
        </p:txBody>
      </p:sp>
      <p:sp>
        <p:nvSpPr>
          <p:cNvPr id="45" name="TextBox 44"/>
          <p:cNvSpPr txBox="1"/>
          <p:nvPr/>
        </p:nvSpPr>
        <p:spPr>
          <a:xfrm rot="5400000">
            <a:off x="6727368" y="18001406"/>
            <a:ext cx="3147847" cy="674731"/>
          </a:xfrm>
          <a:prstGeom prst="rect">
            <a:avLst/>
          </a:prstGeom>
          <a:noFill/>
        </p:spPr>
        <p:txBody>
          <a:bodyPr wrap="square" lIns="73847" tIns="36923" rIns="73847" bIns="36923" rtlCol="0">
            <a:spAutoFit/>
          </a:bodyPr>
          <a:lstStyle/>
          <a:p>
            <a:r>
              <a:rPr lang="en-US" sz="3900" b="1" dirty="0">
                <a:solidFill>
                  <a:schemeClr val="bg1"/>
                </a:solidFill>
              </a:rPr>
              <a:t>Bronx River</a:t>
            </a:r>
            <a:endParaRPr lang="en-US" sz="3900" b="1" dirty="0">
              <a:solidFill>
                <a:schemeClr val="bg1"/>
              </a:solidFill>
            </a:endParaRPr>
          </a:p>
        </p:txBody>
      </p:sp>
      <p:sp>
        <p:nvSpPr>
          <p:cNvPr id="64" name="Text Placeholder 8"/>
          <p:cNvSpPr>
            <a:spLocks noGrp="1"/>
          </p:cNvSpPr>
          <p:nvPr>
            <p:ph type="body" sz="quarter" idx="21"/>
          </p:nvPr>
        </p:nvSpPr>
        <p:spPr>
          <a:xfrm>
            <a:off x="982027" y="20404187"/>
            <a:ext cx="13117908" cy="1046441"/>
          </a:xfrm>
        </p:spPr>
        <p:txBody>
          <a:bodyPr/>
          <a:lstStyle/>
          <a:p>
            <a:r>
              <a:rPr lang="en-US" dirty="0" smtClean="0"/>
              <a:t>Methods</a:t>
            </a:r>
            <a:endParaRPr lang="en-US" dirty="0"/>
          </a:p>
        </p:txBody>
      </p:sp>
      <p:graphicFrame>
        <p:nvGraphicFramePr>
          <p:cNvPr id="65" name="Content Placeholder 64"/>
          <p:cNvGraphicFramePr>
            <a:graphicFrameLocks noGrp="1"/>
          </p:cNvGraphicFramePr>
          <p:nvPr>
            <p:ph sz="quarter" idx="27"/>
            <p:extLst>
              <p:ext uri="{D42A27DB-BD31-4B8C-83A1-F6EECF244321}">
                <p14:modId xmlns:p14="http://schemas.microsoft.com/office/powerpoint/2010/main" val="2712191410"/>
              </p:ext>
            </p:extLst>
          </p:nvPr>
        </p:nvGraphicFramePr>
        <p:xfrm>
          <a:off x="15109602" y="12810442"/>
          <a:ext cx="13494593" cy="61036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Content Placeholder 65"/>
          <p:cNvGraphicFramePr>
            <a:graphicFrameLocks noGrp="1"/>
          </p:cNvGraphicFramePr>
          <p:nvPr>
            <p:ph sz="quarter" idx="23"/>
            <p:extLst>
              <p:ext uri="{D42A27DB-BD31-4B8C-83A1-F6EECF244321}">
                <p14:modId xmlns:p14="http://schemas.microsoft.com/office/powerpoint/2010/main" val="2747065358"/>
              </p:ext>
            </p:extLst>
          </p:nvPr>
        </p:nvGraphicFramePr>
        <p:xfrm>
          <a:off x="15109602" y="19298186"/>
          <a:ext cx="13494593" cy="63176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3" name="Content Placeholder 72"/>
          <p:cNvGraphicFramePr>
            <a:graphicFrameLocks noGrp="1"/>
          </p:cNvGraphicFramePr>
          <p:nvPr>
            <p:ph sz="quarter" idx="30"/>
            <p:extLst>
              <p:ext uri="{D42A27DB-BD31-4B8C-83A1-F6EECF244321}">
                <p14:modId xmlns:p14="http://schemas.microsoft.com/office/powerpoint/2010/main" val="154384255"/>
              </p:ext>
            </p:extLst>
          </p:nvPr>
        </p:nvGraphicFramePr>
        <p:xfrm>
          <a:off x="15109602" y="26025668"/>
          <a:ext cx="13494593" cy="6275078"/>
        </p:xfrm>
        <a:graphic>
          <a:graphicData uri="http://schemas.openxmlformats.org/drawingml/2006/chart">
            <c:chart xmlns:c="http://schemas.openxmlformats.org/drawingml/2006/chart" xmlns:r="http://schemas.openxmlformats.org/officeDocument/2006/relationships" r:id="rId7"/>
          </a:graphicData>
        </a:graphic>
      </p:graphicFrame>
      <p:cxnSp>
        <p:nvCxnSpPr>
          <p:cNvPr id="74" name="Straight Connector 73"/>
          <p:cNvCxnSpPr/>
          <p:nvPr/>
        </p:nvCxnSpPr>
        <p:spPr>
          <a:xfrm flipV="1">
            <a:off x="16654915" y="28351256"/>
            <a:ext cx="9190153" cy="2427892"/>
          </a:xfrm>
          <a:prstGeom prst="line">
            <a:avLst/>
          </a:prstGeom>
          <a:ln w="114300"/>
        </p:spPr>
        <p:style>
          <a:lnRef idx="2">
            <a:schemeClr val="accent1"/>
          </a:lnRef>
          <a:fillRef idx="0">
            <a:schemeClr val="accent1"/>
          </a:fillRef>
          <a:effectRef idx="1">
            <a:schemeClr val="accent1"/>
          </a:effectRef>
          <a:fontRef idx="minor">
            <a:schemeClr val="tx1"/>
          </a:fontRef>
        </p:style>
      </p:cxnSp>
      <p:graphicFrame>
        <p:nvGraphicFramePr>
          <p:cNvPr id="80" name="Content Placeholder 79"/>
          <p:cNvGraphicFramePr>
            <a:graphicFrameLocks noGrp="1"/>
          </p:cNvGraphicFramePr>
          <p:nvPr>
            <p:ph sz="quarter" idx="33"/>
            <p:extLst>
              <p:ext uri="{D42A27DB-BD31-4B8C-83A1-F6EECF244321}">
                <p14:modId xmlns:p14="http://schemas.microsoft.com/office/powerpoint/2010/main" val="2660099649"/>
              </p:ext>
            </p:extLst>
          </p:nvPr>
        </p:nvGraphicFramePr>
        <p:xfrm>
          <a:off x="15109603" y="9356021"/>
          <a:ext cx="13494592" cy="3021280"/>
        </p:xfrm>
        <a:graphic>
          <a:graphicData uri="http://schemas.openxmlformats.org/drawingml/2006/table">
            <a:tbl>
              <a:tblPr firstRow="1" bandRow="1">
                <a:tableStyleId>{69012ECD-51FC-41F1-AA8D-1B2483CD663E}</a:tableStyleId>
              </a:tblPr>
              <a:tblGrid>
                <a:gridCol w="2534958"/>
                <a:gridCol w="5613737"/>
                <a:gridCol w="5345897"/>
              </a:tblGrid>
              <a:tr h="633327">
                <a:tc gridSpan="3">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3600" b="1" dirty="0" smtClean="0"/>
                        <a:t>Wet and Dry Spells Duration Statistics (61 events)</a:t>
                      </a:r>
                    </a:p>
                  </a:txBody>
                  <a:tcPr marL="78377" marR="78377" marT="34290" marB="3429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327">
                <a:tc>
                  <a:txBody>
                    <a:bodyPr/>
                    <a:lstStyle/>
                    <a:p>
                      <a:endParaRPr lang="en-US" sz="2700" dirty="0"/>
                    </a:p>
                  </a:txBody>
                  <a:tcPr marL="78377" marR="78377" marT="34290" marB="3429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700" dirty="0" smtClean="0"/>
                        <a:t>Wet Spells (</a:t>
                      </a:r>
                      <a:r>
                        <a:rPr lang="en-US" sz="2700" dirty="0" err="1" smtClean="0"/>
                        <a:t>hr</a:t>
                      </a:r>
                      <a:r>
                        <a:rPr lang="en-US" sz="2700" dirty="0" smtClean="0"/>
                        <a:t>)</a:t>
                      </a:r>
                      <a:endParaRPr lang="en-US" sz="2700" dirty="0"/>
                    </a:p>
                  </a:txBody>
                  <a:tcPr marL="78377" marR="7837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700" dirty="0" smtClean="0"/>
                        <a:t>Dry Spells (</a:t>
                      </a:r>
                      <a:r>
                        <a:rPr lang="en-US" sz="2700" dirty="0" err="1" smtClean="0"/>
                        <a:t>hr</a:t>
                      </a:r>
                      <a:r>
                        <a:rPr lang="en-US" sz="2700" dirty="0" smtClean="0"/>
                        <a:t>)</a:t>
                      </a:r>
                      <a:endParaRPr lang="en-US" sz="2700" dirty="0"/>
                    </a:p>
                  </a:txBody>
                  <a:tcPr marL="78377" marR="78377" marT="34290" marB="3429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327">
                <a:tc>
                  <a:txBody>
                    <a:bodyPr/>
                    <a:lstStyle/>
                    <a:p>
                      <a:r>
                        <a:rPr lang="en-US" sz="2700" dirty="0" smtClean="0"/>
                        <a:t>Average</a:t>
                      </a:r>
                      <a:endParaRPr lang="en-US" sz="2700" dirty="0"/>
                    </a:p>
                  </a:txBody>
                  <a:tcPr marL="78377" marR="78377" marT="34290" marB="3429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700" dirty="0" smtClean="0"/>
                        <a:t>2.77</a:t>
                      </a:r>
                      <a:endParaRPr lang="en-US" sz="2700" dirty="0"/>
                    </a:p>
                  </a:txBody>
                  <a:tcPr marL="78377" marR="7837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700" dirty="0" smtClean="0"/>
                        <a:t>2.83</a:t>
                      </a:r>
                      <a:endParaRPr lang="en-US" sz="2700" dirty="0"/>
                    </a:p>
                  </a:txBody>
                  <a:tcPr marL="78377" marR="78377" marT="34290" marB="3429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33327">
                <a:tc>
                  <a:txBody>
                    <a:bodyPr/>
                    <a:lstStyle/>
                    <a:p>
                      <a:r>
                        <a:rPr lang="en-US" sz="2700" dirty="0" smtClean="0"/>
                        <a:t>Maximum</a:t>
                      </a:r>
                      <a:endParaRPr lang="en-US" sz="2700" dirty="0"/>
                    </a:p>
                  </a:txBody>
                  <a:tcPr marL="78377" marR="78377" marT="34290" marB="3429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smtClean="0"/>
                        <a:t>16.83</a:t>
                      </a:r>
                      <a:endParaRPr lang="en-US" sz="2700" dirty="0"/>
                    </a:p>
                  </a:txBody>
                  <a:tcPr marL="78377" marR="7837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700" dirty="0" smtClean="0"/>
                        <a:t>436.8</a:t>
                      </a:r>
                      <a:r>
                        <a:rPr lang="en-US" sz="2700" baseline="0" dirty="0" smtClean="0"/>
                        <a:t> (18.2 Days)</a:t>
                      </a:r>
                      <a:endParaRPr lang="en-US" sz="2700" dirty="0"/>
                    </a:p>
                  </a:txBody>
                  <a:tcPr marL="78377" marR="78377" marT="34290" marB="3429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tcPr>
                </a:tc>
              </a:tr>
              <a:tr h="487972">
                <a:tc>
                  <a:txBody>
                    <a:bodyPr/>
                    <a:lstStyle/>
                    <a:p>
                      <a:r>
                        <a:rPr lang="en-US" sz="2700" dirty="0" smtClean="0"/>
                        <a:t>Minimum</a:t>
                      </a:r>
                      <a:endParaRPr lang="en-US" sz="2700" dirty="0"/>
                    </a:p>
                  </a:txBody>
                  <a:tcPr marL="78377" marR="78377" marT="34290" marB="34290">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r>
                        <a:rPr lang="en-US" sz="2700" dirty="0" smtClean="0"/>
                        <a:t>0.083</a:t>
                      </a:r>
                      <a:endParaRPr lang="en-US" sz="2700" dirty="0"/>
                    </a:p>
                  </a:txBody>
                  <a:tcPr marL="78377" marR="7837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r>
                        <a:rPr lang="en-US" sz="2700" dirty="0" smtClean="0"/>
                        <a:t>4.08</a:t>
                      </a:r>
                      <a:endParaRPr lang="en-US" sz="2700" dirty="0"/>
                    </a:p>
                  </a:txBody>
                  <a:tcPr marL="78377" marR="78377" marT="34290" marB="34290">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r>
            </a:tbl>
          </a:graphicData>
        </a:graphic>
      </p:graphicFrame>
      <p:sp>
        <p:nvSpPr>
          <p:cNvPr id="76" name="Content Placeholder 5"/>
          <p:cNvSpPr>
            <a:spLocks noGrp="1"/>
          </p:cNvSpPr>
          <p:nvPr>
            <p:ph sz="quarter" idx="33"/>
          </p:nvPr>
        </p:nvSpPr>
        <p:spPr>
          <a:xfrm>
            <a:off x="1010019" y="21516772"/>
            <a:ext cx="13089916" cy="10229099"/>
          </a:xfrm>
        </p:spPr>
        <p:txBody>
          <a:bodyPr>
            <a:normAutofit/>
          </a:bodyPr>
          <a:lstStyle/>
          <a:p>
            <a:pPr marL="0" indent="0" algn="just">
              <a:buNone/>
            </a:pPr>
            <a:r>
              <a:rPr lang="en-US" sz="2900" dirty="0"/>
              <a:t>Various hydrologic and hydraulic analyses were performed to investigate the performance of this wetland. Following is a list of methods utilized in this study:</a:t>
            </a:r>
          </a:p>
          <a:p>
            <a:pPr marL="415389" indent="-415389" algn="just">
              <a:buFont typeface="Wingdings" pitchFamily="2" charset="2"/>
              <a:buAutoNum type="arabicPeriod"/>
            </a:pPr>
            <a:r>
              <a:rPr lang="en-US" sz="2900" b="1" dirty="0"/>
              <a:t>Event Analysis</a:t>
            </a:r>
            <a:r>
              <a:rPr lang="en-US" sz="2900" dirty="0"/>
              <a:t> </a:t>
            </a:r>
            <a:r>
              <a:rPr lang="en-US" sz="2900" dirty="0"/>
              <a:t>statistically analyze the wet and dry spell durations, as well as the depth of rainfall during the wet events. </a:t>
            </a:r>
          </a:p>
          <a:p>
            <a:pPr marL="415389" indent="-415389" algn="just">
              <a:buFont typeface="Wingdings" pitchFamily="2" charset="2"/>
              <a:buAutoNum type="arabicPeriod"/>
            </a:pPr>
            <a:r>
              <a:rPr lang="en-US" sz="2900" b="1" dirty="0"/>
              <a:t>Inflow Volume vs. Rainfall Depth </a:t>
            </a:r>
            <a:r>
              <a:rPr lang="en-US" sz="2900" dirty="0"/>
              <a:t>assesses the relationship between total inflow volume of water into the wetland (including direct rainfall), and the precipitation amount.</a:t>
            </a:r>
          </a:p>
          <a:p>
            <a:pPr marL="415389" indent="-415389" algn="just">
              <a:buFont typeface="Wingdings" pitchFamily="2" charset="2"/>
              <a:buAutoNum type="arabicPeriod"/>
            </a:pPr>
            <a:r>
              <a:rPr lang="en-US" sz="2900" b="1" dirty="0"/>
              <a:t>Dry </a:t>
            </a:r>
            <a:r>
              <a:rPr lang="en-US" sz="2900" b="1" dirty="0"/>
              <a:t>Spell Water Loss vs. </a:t>
            </a:r>
            <a:r>
              <a:rPr lang="en-US" sz="2900" b="1" dirty="0"/>
              <a:t>Duration </a:t>
            </a:r>
            <a:r>
              <a:rPr lang="en-US" sz="2900" dirty="0"/>
              <a:t>assesses the relationship between the duration, and total volume of water lost, during dry spells. </a:t>
            </a:r>
            <a:endParaRPr lang="en-US" sz="2900" dirty="0"/>
          </a:p>
          <a:p>
            <a:pPr marL="415389" indent="-415389" algn="just">
              <a:buFont typeface="Wingdings" pitchFamily="2" charset="2"/>
              <a:buAutoNum type="arabicPeriod"/>
            </a:pPr>
            <a:r>
              <a:rPr lang="en-US" sz="2900" b="1" dirty="0"/>
              <a:t>Overflow into River vs. Inflow </a:t>
            </a:r>
            <a:r>
              <a:rPr lang="en-US" sz="2900" b="1" dirty="0"/>
              <a:t>Volume </a:t>
            </a:r>
            <a:r>
              <a:rPr lang="en-US" sz="2900" dirty="0"/>
              <a:t>establishes a relationship between the volume of outflow into river during one dry spell, and the amount of cumulative inflow during the previous wet spell. </a:t>
            </a:r>
            <a:endParaRPr lang="en-US" sz="2900" dirty="0"/>
          </a:p>
          <a:p>
            <a:pPr marL="415389" indent="-415389" algn="just">
              <a:buFont typeface="Wingdings" pitchFamily="2" charset="2"/>
              <a:buAutoNum type="arabicPeriod"/>
            </a:pPr>
            <a:r>
              <a:rPr lang="en-US" sz="2900" b="1" dirty="0"/>
              <a:t>Total Volume </a:t>
            </a:r>
            <a:r>
              <a:rPr lang="en-US" sz="2900" b="1" dirty="0"/>
              <a:t>Retained </a:t>
            </a:r>
            <a:r>
              <a:rPr lang="en-US" sz="2900" dirty="0"/>
              <a:t>quantifies how much water was retained (either through evapotranspiration or plant uptake) during one set of wet and dry spells.</a:t>
            </a:r>
            <a:endParaRPr lang="en-US" sz="2900" dirty="0"/>
          </a:p>
          <a:p>
            <a:pPr marL="415389" indent="-415389" algn="just">
              <a:buFont typeface="Wingdings" pitchFamily="2" charset="2"/>
              <a:buAutoNum type="arabicPeriod"/>
            </a:pPr>
            <a:r>
              <a:rPr lang="en-US" sz="2900" b="1" dirty="0"/>
              <a:t>Percentage of Volume </a:t>
            </a:r>
            <a:r>
              <a:rPr lang="en-US" sz="2900" b="1" dirty="0"/>
              <a:t>Retained </a:t>
            </a:r>
            <a:r>
              <a:rPr lang="en-US" sz="2900" dirty="0"/>
              <a:t>determines the percentage of one wet event that was retained in the CW during the wet spell and subsequent dry spell.</a:t>
            </a:r>
          </a:p>
          <a:p>
            <a:pPr marL="0" indent="0" algn="just">
              <a:buNone/>
            </a:pPr>
            <a:endParaRPr lang="en-US" sz="2900" dirty="0"/>
          </a:p>
          <a:p>
            <a:pPr algn="just"/>
            <a:endParaRPr lang="en-US" dirty="0"/>
          </a:p>
        </p:txBody>
      </p:sp>
      <p:sp>
        <p:nvSpPr>
          <p:cNvPr id="86" name="Text Placeholder 70"/>
          <p:cNvSpPr>
            <a:spLocks noGrp="1"/>
          </p:cNvSpPr>
          <p:nvPr>
            <p:ph type="body" sz="quarter" idx="41"/>
          </p:nvPr>
        </p:nvSpPr>
        <p:spPr>
          <a:xfrm>
            <a:off x="29550800" y="5813658"/>
            <a:ext cx="13426001" cy="1219200"/>
          </a:xfrm>
        </p:spPr>
        <p:txBody>
          <a:bodyPr/>
          <a:lstStyle/>
          <a:p>
            <a:r>
              <a:rPr lang="en-US" dirty="0" smtClean="0"/>
              <a:t>Discussion</a:t>
            </a:r>
            <a:endParaRPr lang="en-US" dirty="0"/>
          </a:p>
        </p:txBody>
      </p:sp>
      <p:pic>
        <p:nvPicPr>
          <p:cNvPr id="91" name="Picture 90" descr="outlier 2 pic.jpg"/>
          <p:cNvPicPr>
            <a:picLocks noChangeAspect="1"/>
          </p:cNvPicPr>
          <p:nvPr/>
        </p:nvPicPr>
        <p:blipFill rotWithShape="1">
          <a:blip r:embed="rId8">
            <a:extLst>
              <a:ext uri="{28A0092B-C50C-407E-A947-70E740481C1C}">
                <a14:useLocalDpi xmlns:a14="http://schemas.microsoft.com/office/drawing/2010/main" val="0"/>
              </a:ext>
            </a:extLst>
          </a:blip>
          <a:srcRect l="2845" r="5780" b="4912"/>
          <a:stretch/>
        </p:blipFill>
        <p:spPr>
          <a:xfrm>
            <a:off x="29638591" y="15585924"/>
            <a:ext cx="9259526" cy="6932872"/>
          </a:xfrm>
          <a:prstGeom prst="rect">
            <a:avLst/>
          </a:prstGeom>
          <a:ln w="114300">
            <a:solidFill>
              <a:schemeClr val="tx1"/>
            </a:solidFill>
          </a:ln>
        </p:spPr>
      </p:pic>
      <p:sp>
        <p:nvSpPr>
          <p:cNvPr id="93" name="Text Placeholder 70"/>
          <p:cNvSpPr>
            <a:spLocks noGrp="1"/>
          </p:cNvSpPr>
          <p:nvPr>
            <p:ph type="body" sz="quarter" idx="41"/>
          </p:nvPr>
        </p:nvSpPr>
        <p:spPr>
          <a:xfrm>
            <a:off x="29528691" y="27636388"/>
            <a:ext cx="13435265" cy="1219200"/>
          </a:xfrm>
        </p:spPr>
        <p:txBody>
          <a:bodyPr/>
          <a:lstStyle/>
          <a:p>
            <a:r>
              <a:rPr lang="en-US" dirty="0" smtClean="0"/>
              <a:t>Monitoring Team Partners</a:t>
            </a:r>
            <a:endParaRPr lang="en-US" dirty="0"/>
          </a:p>
        </p:txBody>
      </p:sp>
      <p:pic>
        <p:nvPicPr>
          <p:cNvPr id="95" name="Picture 94"/>
          <p:cNvPicPr>
            <a:picLocks noChangeAspect="1"/>
          </p:cNvPicPr>
          <p:nvPr/>
        </p:nvPicPr>
        <p:blipFill rotWithShape="1">
          <a:blip r:embed="rId9">
            <a:extLst>
              <a:ext uri="{28A0092B-C50C-407E-A947-70E740481C1C}">
                <a14:useLocalDpi xmlns:a14="http://schemas.microsoft.com/office/drawing/2010/main" val="0"/>
              </a:ext>
            </a:extLst>
          </a:blip>
          <a:srcRect r="70496"/>
          <a:stretch/>
        </p:blipFill>
        <p:spPr>
          <a:xfrm>
            <a:off x="29939139" y="29463819"/>
            <a:ext cx="1725499" cy="2219187"/>
          </a:xfrm>
          <a:prstGeom prst="rect">
            <a:avLst/>
          </a:prstGeom>
        </p:spPr>
      </p:pic>
      <p:pic>
        <p:nvPicPr>
          <p:cNvPr id="1026" name="Picture 2" descr="http://www.naspa.org/images/uploads/main/Drexel_U.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270700" y="29163206"/>
            <a:ext cx="1497227" cy="1395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ces.edu/waterquality/streams/pictures/nfwf%20logo.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788015" y="29163205"/>
            <a:ext cx="1800340" cy="1511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rchive.abchome.com/store/pc/..%5C..%5Cimages%5Cabc_logo201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74758" y="30876910"/>
            <a:ext cx="1979355" cy="1501012"/>
          </a:xfrm>
          <a:prstGeom prst="rect">
            <a:avLst/>
          </a:prstGeom>
          <a:noFill/>
          <a:extLst>
            <a:ext uri="{909E8E84-426E-40DD-AFC4-6F175D3DCCD1}">
              <a14:hiddenFill xmlns:a14="http://schemas.microsoft.com/office/drawing/2010/main">
                <a:solidFill>
                  <a:srgbClr val="FFFFFF"/>
                </a:solidFill>
              </a14:hiddenFill>
            </a:ext>
          </a:extLst>
        </p:spPr>
      </p:pic>
      <p:pic>
        <p:nvPicPr>
          <p:cNvPr id="22" name="Content Placeholder 21"/>
          <p:cNvPicPr>
            <a:picLocks noGrp="1" noChangeAspect="1"/>
          </p:cNvPicPr>
          <p:nvPr>
            <p:ph sz="quarter" idx="26"/>
          </p:nvPr>
        </p:nvPicPr>
        <p:blipFill rotWithShape="1">
          <a:blip r:embed="rId13" cstate="print">
            <a:extLst>
              <a:ext uri="{28A0092B-C50C-407E-A947-70E740481C1C}">
                <a14:useLocalDpi xmlns:a14="http://schemas.microsoft.com/office/drawing/2010/main" val="0"/>
              </a:ext>
            </a:extLst>
          </a:blip>
          <a:srcRect l="18977" r="16418"/>
          <a:stretch/>
        </p:blipFill>
        <p:spPr>
          <a:xfrm>
            <a:off x="1177365" y="7312523"/>
            <a:ext cx="5570276" cy="6261453"/>
          </a:xfrm>
        </p:spPr>
      </p:pic>
      <p:pic>
        <p:nvPicPr>
          <p:cNvPr id="47" name="Picture 46"/>
          <p:cNvPicPr>
            <a:picLocks noChangeAspect="1"/>
          </p:cNvPicPr>
          <p:nvPr/>
        </p:nvPicPr>
        <p:blipFill>
          <a:blip r:embed="rId14"/>
          <a:stretch>
            <a:fillRect/>
          </a:stretch>
        </p:blipFill>
        <p:spPr>
          <a:xfrm>
            <a:off x="965736" y="14321276"/>
            <a:ext cx="6227132" cy="5869009"/>
          </a:xfrm>
          <a:prstGeom prst="rect">
            <a:avLst/>
          </a:prstGeom>
        </p:spPr>
      </p:pic>
      <p:sp>
        <p:nvSpPr>
          <p:cNvPr id="43" name="TextBox 42"/>
          <p:cNvSpPr txBox="1"/>
          <p:nvPr/>
        </p:nvSpPr>
        <p:spPr>
          <a:xfrm>
            <a:off x="10094557" y="18303192"/>
            <a:ext cx="2403192" cy="967119"/>
          </a:xfrm>
          <a:prstGeom prst="rect">
            <a:avLst/>
          </a:prstGeom>
          <a:noFill/>
          <a:ln w="114300">
            <a:solidFill>
              <a:schemeClr val="bg1"/>
            </a:solidFill>
          </a:ln>
        </p:spPr>
        <p:txBody>
          <a:bodyPr wrap="square" lIns="73847" tIns="36923" rIns="73847" bIns="36923" rtlCol="0">
            <a:spAutoFit/>
          </a:bodyPr>
          <a:lstStyle/>
          <a:p>
            <a:r>
              <a:rPr lang="en-US" sz="2900" b="1" dirty="0" err="1">
                <a:solidFill>
                  <a:schemeClr val="bg1"/>
                </a:solidFill>
              </a:rPr>
              <a:t>Stormwater</a:t>
            </a:r>
            <a:r>
              <a:rPr lang="en-US" sz="2900" b="1" dirty="0">
                <a:solidFill>
                  <a:schemeClr val="bg1"/>
                </a:solidFill>
              </a:rPr>
              <a:t> wetland</a:t>
            </a:r>
            <a:endParaRPr lang="en-US" sz="2900" b="1" dirty="0">
              <a:solidFill>
                <a:schemeClr val="bg1"/>
              </a:solidFill>
            </a:endParaRPr>
          </a:p>
        </p:txBody>
      </p:sp>
      <p:sp>
        <p:nvSpPr>
          <p:cNvPr id="48" name="TextBox 47"/>
          <p:cNvSpPr txBox="1"/>
          <p:nvPr/>
        </p:nvSpPr>
        <p:spPr>
          <a:xfrm rot="5400000">
            <a:off x="-220515" y="18148664"/>
            <a:ext cx="3147847" cy="674731"/>
          </a:xfrm>
          <a:prstGeom prst="rect">
            <a:avLst/>
          </a:prstGeom>
          <a:noFill/>
        </p:spPr>
        <p:txBody>
          <a:bodyPr wrap="square" lIns="73847" tIns="36923" rIns="73847" bIns="36923" rtlCol="0">
            <a:spAutoFit/>
          </a:bodyPr>
          <a:lstStyle/>
          <a:p>
            <a:r>
              <a:rPr lang="en-US" sz="3900" b="1" dirty="0">
                <a:solidFill>
                  <a:schemeClr val="bg1"/>
                </a:solidFill>
              </a:rPr>
              <a:t>Bronx River</a:t>
            </a:r>
          </a:p>
        </p:txBody>
      </p:sp>
      <p:sp>
        <p:nvSpPr>
          <p:cNvPr id="49" name="TextBox 48"/>
          <p:cNvSpPr txBox="1"/>
          <p:nvPr/>
        </p:nvSpPr>
        <p:spPr>
          <a:xfrm rot="3862312">
            <a:off x="4371259" y="15508044"/>
            <a:ext cx="3747542" cy="1274896"/>
          </a:xfrm>
          <a:prstGeom prst="rect">
            <a:avLst/>
          </a:prstGeom>
          <a:noFill/>
        </p:spPr>
        <p:txBody>
          <a:bodyPr wrap="square" lIns="73847" tIns="36923" rIns="73847" bIns="36923" rtlCol="0">
            <a:spAutoFit/>
          </a:bodyPr>
          <a:lstStyle/>
          <a:p>
            <a:r>
              <a:rPr lang="en-US" sz="3900" b="1" dirty="0">
                <a:solidFill>
                  <a:schemeClr val="bg1"/>
                </a:solidFill>
              </a:rPr>
              <a:t>Bronx </a:t>
            </a:r>
            <a:r>
              <a:rPr lang="en-US" sz="3900" b="1" dirty="0">
                <a:solidFill>
                  <a:schemeClr val="bg1"/>
                </a:solidFill>
              </a:rPr>
              <a:t>River Ave</a:t>
            </a:r>
            <a:endParaRPr lang="en-US" sz="3900" b="1" dirty="0">
              <a:solidFill>
                <a:schemeClr val="bg1"/>
              </a:solidFill>
            </a:endParaRPr>
          </a:p>
        </p:txBody>
      </p:sp>
      <p:sp>
        <p:nvSpPr>
          <p:cNvPr id="50" name="TextBox 49"/>
          <p:cNvSpPr txBox="1"/>
          <p:nvPr/>
        </p:nvSpPr>
        <p:spPr>
          <a:xfrm>
            <a:off x="2025187" y="13586915"/>
            <a:ext cx="4282905" cy="674731"/>
          </a:xfrm>
          <a:prstGeom prst="rect">
            <a:avLst/>
          </a:prstGeom>
          <a:noFill/>
        </p:spPr>
        <p:txBody>
          <a:bodyPr wrap="square" lIns="73847" tIns="36923" rIns="73847" bIns="36923" rtlCol="0">
            <a:spAutoFit/>
          </a:bodyPr>
          <a:lstStyle/>
          <a:p>
            <a:pPr algn="ctr"/>
            <a:r>
              <a:rPr lang="en-US" sz="3900" b="1" dirty="0"/>
              <a:t>Before</a:t>
            </a:r>
            <a:endParaRPr lang="en-US" sz="3900" b="1" dirty="0"/>
          </a:p>
        </p:txBody>
      </p:sp>
      <p:sp>
        <p:nvSpPr>
          <p:cNvPr id="51" name="TextBox 50"/>
          <p:cNvSpPr txBox="1"/>
          <p:nvPr/>
        </p:nvSpPr>
        <p:spPr>
          <a:xfrm>
            <a:off x="8627487" y="13605716"/>
            <a:ext cx="4282905" cy="674731"/>
          </a:xfrm>
          <a:prstGeom prst="rect">
            <a:avLst/>
          </a:prstGeom>
          <a:noFill/>
        </p:spPr>
        <p:txBody>
          <a:bodyPr wrap="square" lIns="73847" tIns="36923" rIns="73847" bIns="36923" rtlCol="0">
            <a:spAutoFit/>
          </a:bodyPr>
          <a:lstStyle/>
          <a:p>
            <a:pPr algn="ctr"/>
            <a:r>
              <a:rPr lang="en-US" sz="3900" b="1" dirty="0"/>
              <a:t>After</a:t>
            </a:r>
            <a:endParaRPr lang="en-US" sz="3900" b="1" dirty="0"/>
          </a:p>
        </p:txBody>
      </p:sp>
      <p:cxnSp>
        <p:nvCxnSpPr>
          <p:cNvPr id="8" name="Straight Arrow Connector 7"/>
          <p:cNvCxnSpPr>
            <a:stCxn id="43" idx="1"/>
          </p:cNvCxnSpPr>
          <p:nvPr/>
        </p:nvCxnSpPr>
        <p:spPr>
          <a:xfrm flipH="1" flipV="1">
            <a:off x="9447627" y="18701521"/>
            <a:ext cx="646930" cy="85231"/>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4" idx="0"/>
          </p:cNvCxnSpPr>
          <p:nvPr/>
        </p:nvCxnSpPr>
        <p:spPr>
          <a:xfrm flipH="1" flipV="1">
            <a:off x="10858939" y="15969340"/>
            <a:ext cx="79425" cy="794448"/>
          </a:xfrm>
          <a:prstGeom prst="straightConnector1">
            <a:avLst/>
          </a:prstGeom>
          <a:ln w="1143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465747" y="13924281"/>
            <a:ext cx="2130209" cy="18801"/>
          </a:xfrm>
          <a:prstGeom prst="straightConnector1">
            <a:avLst/>
          </a:prstGeom>
          <a:ln w="1143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62" name="Content Placeholder 5"/>
          <p:cNvSpPr>
            <a:spLocks noGrp="1"/>
          </p:cNvSpPr>
          <p:nvPr>
            <p:ph sz="quarter" idx="33"/>
          </p:nvPr>
        </p:nvSpPr>
        <p:spPr>
          <a:xfrm>
            <a:off x="6920961" y="7095106"/>
            <a:ext cx="7141879" cy="6744581"/>
          </a:xfrm>
        </p:spPr>
        <p:txBody>
          <a:bodyPr>
            <a:normAutofit/>
          </a:bodyPr>
          <a:lstStyle/>
          <a:p>
            <a:pPr marL="0" indent="0" algn="just">
              <a:buNone/>
            </a:pPr>
            <a:r>
              <a:rPr lang="en-US" sz="2900" dirty="0"/>
              <a:t>The ABC Carpet constructed wetland (CW) was built to reduce </a:t>
            </a:r>
            <a:r>
              <a:rPr lang="en-US" sz="2900" dirty="0" err="1"/>
              <a:t>stormwater</a:t>
            </a:r>
            <a:r>
              <a:rPr lang="en-US" sz="2900" dirty="0"/>
              <a:t> runoff from near by parking lot into the Bronx River. It is located at the river bank and behind the carpet warehouse. Prior to wetland construction, the parking lot discharge runoff directly into river, and the river bank was filled with debris. Upon the creation of CW, parking lot runoff was redirected into the wetland, from which only excess overflow flows into river though a riser structure. The river bank was cleaned and plants are now blooming inside the wetland.</a:t>
            </a:r>
            <a:endParaRPr lang="en-US" sz="2900" dirty="0"/>
          </a:p>
        </p:txBody>
      </p:sp>
      <p:cxnSp>
        <p:nvCxnSpPr>
          <p:cNvPr id="46" name="Straight Connector 45"/>
          <p:cNvCxnSpPr/>
          <p:nvPr/>
        </p:nvCxnSpPr>
        <p:spPr>
          <a:xfrm flipV="1">
            <a:off x="25845070" y="20172236"/>
            <a:ext cx="572440" cy="6215"/>
          </a:xfrm>
          <a:prstGeom prst="line">
            <a:avLst/>
          </a:prstGeom>
          <a:ln w="11430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6451526" y="19929863"/>
            <a:ext cx="1721247" cy="520843"/>
          </a:xfrm>
          <a:prstGeom prst="rect">
            <a:avLst/>
          </a:prstGeom>
          <a:noFill/>
          <a:ln w="114300">
            <a:solidFill>
              <a:schemeClr val="bg1"/>
            </a:solidFill>
          </a:ln>
        </p:spPr>
        <p:txBody>
          <a:bodyPr wrap="square" lIns="73847" tIns="36923" rIns="73847" bIns="36923" rtlCol="0">
            <a:spAutoFit/>
          </a:bodyPr>
          <a:lstStyle/>
          <a:p>
            <a:r>
              <a:rPr lang="en-US" sz="2900" b="1" dirty="0">
                <a:solidFill>
                  <a:schemeClr val="accent1"/>
                </a:solidFill>
              </a:rPr>
              <a:t>1:1 ratio</a:t>
            </a:r>
            <a:endParaRPr lang="en-US" sz="2900" b="1" dirty="0">
              <a:solidFill>
                <a:schemeClr val="accent1"/>
              </a:solidFill>
            </a:endParaRPr>
          </a:p>
        </p:txBody>
      </p:sp>
      <p:cxnSp>
        <p:nvCxnSpPr>
          <p:cNvPr id="56" name="Straight Connector 55"/>
          <p:cNvCxnSpPr/>
          <p:nvPr/>
        </p:nvCxnSpPr>
        <p:spPr>
          <a:xfrm flipV="1">
            <a:off x="25845070" y="27583818"/>
            <a:ext cx="572440" cy="6215"/>
          </a:xfrm>
          <a:prstGeom prst="line">
            <a:avLst/>
          </a:prstGeom>
          <a:ln w="11430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6451526" y="27341445"/>
            <a:ext cx="1721247" cy="520843"/>
          </a:xfrm>
          <a:prstGeom prst="rect">
            <a:avLst/>
          </a:prstGeom>
          <a:noFill/>
          <a:ln w="114300">
            <a:solidFill>
              <a:schemeClr val="bg1"/>
            </a:solidFill>
          </a:ln>
        </p:spPr>
        <p:txBody>
          <a:bodyPr wrap="square" lIns="73847" tIns="36923" rIns="73847" bIns="36923" rtlCol="0">
            <a:spAutoFit/>
          </a:bodyPr>
          <a:lstStyle/>
          <a:p>
            <a:r>
              <a:rPr lang="en-US" sz="2900" b="1" dirty="0">
                <a:solidFill>
                  <a:schemeClr val="accent1"/>
                </a:solidFill>
              </a:rPr>
              <a:t>1:1 ratio</a:t>
            </a:r>
            <a:endParaRPr lang="en-US" sz="2900" b="1" dirty="0">
              <a:solidFill>
                <a:schemeClr val="accent1"/>
              </a:solidFill>
            </a:endParaRPr>
          </a:p>
        </p:txBody>
      </p:sp>
      <p:sp>
        <p:nvSpPr>
          <p:cNvPr id="59" name="Content Placeholder 5"/>
          <p:cNvSpPr>
            <a:spLocks noGrp="1"/>
          </p:cNvSpPr>
          <p:nvPr>
            <p:ph sz="quarter" idx="33"/>
          </p:nvPr>
        </p:nvSpPr>
        <p:spPr>
          <a:xfrm>
            <a:off x="15109602" y="7001327"/>
            <a:ext cx="13494593" cy="2351773"/>
          </a:xfrm>
        </p:spPr>
        <p:txBody>
          <a:bodyPr>
            <a:normAutofit lnSpcReduction="10000"/>
          </a:bodyPr>
          <a:lstStyle/>
          <a:p>
            <a:pPr marL="0" indent="0" algn="just">
              <a:buNone/>
            </a:pPr>
            <a:r>
              <a:rPr lang="en-US" sz="2900" dirty="0"/>
              <a:t>This study produced results of 1) spells duration statistics 2) a correlation between cumulative inflow and duration of wet spell 3) a correlation between duration of dry spell and its corresponding water loss 4) a threshold volume (20 m</a:t>
            </a:r>
            <a:r>
              <a:rPr lang="en-US" sz="2900" baseline="30000" dirty="0"/>
              <a:t>3</a:t>
            </a:r>
            <a:r>
              <a:rPr lang="en-US" sz="2900" dirty="0"/>
              <a:t>) of inflow , above which the wetland overflowed into river (with only two exceptions.)</a:t>
            </a:r>
            <a:endParaRPr lang="en-US" sz="2900" dirty="0"/>
          </a:p>
        </p:txBody>
      </p:sp>
      <p:sp>
        <p:nvSpPr>
          <p:cNvPr id="68" name="Content Placeholder 5"/>
          <p:cNvSpPr>
            <a:spLocks noGrp="1"/>
          </p:cNvSpPr>
          <p:nvPr>
            <p:ph sz="quarter" idx="33"/>
          </p:nvPr>
        </p:nvSpPr>
        <p:spPr>
          <a:xfrm>
            <a:off x="39258599" y="15640122"/>
            <a:ext cx="3753397" cy="6891849"/>
          </a:xfrm>
        </p:spPr>
        <p:txBody>
          <a:bodyPr>
            <a:normAutofit/>
          </a:bodyPr>
          <a:lstStyle/>
          <a:p>
            <a:pPr marL="0" indent="0" algn="just">
              <a:buNone/>
            </a:pPr>
            <a:r>
              <a:rPr lang="en-US" sz="2900" dirty="0"/>
              <a:t>River backflow into wetland occurred occasionally during the study. It is the suspected cause of differences between wetland  cumulative outflow and inflow. </a:t>
            </a:r>
            <a:r>
              <a:rPr lang="en-US" sz="2900" dirty="0"/>
              <a:t>This phenomenon caused </a:t>
            </a:r>
            <a:r>
              <a:rPr lang="en-US" sz="2900" dirty="0"/>
              <a:t>more outflow than </a:t>
            </a:r>
            <a:r>
              <a:rPr lang="en-US" sz="2900" dirty="0"/>
              <a:t>inflow </a:t>
            </a:r>
            <a:r>
              <a:rPr lang="en-US" sz="2900" dirty="0"/>
              <a:t>during outlier Event </a:t>
            </a:r>
            <a:r>
              <a:rPr lang="en-US" sz="2900" dirty="0"/>
              <a:t>#</a:t>
            </a:r>
            <a:r>
              <a:rPr lang="en-US" sz="2900" dirty="0"/>
              <a:t>32, and prevented outflow into the river during outlier  Event 23.</a:t>
            </a:r>
            <a:endParaRPr lang="en-US" sz="2900" dirty="0"/>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566527" y="29183394"/>
            <a:ext cx="2225439" cy="1501012"/>
          </a:xfrm>
          <a:prstGeom prst="rect">
            <a:avLst/>
          </a:prstGeom>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052252" y="29163207"/>
            <a:ext cx="2688487" cy="1511434"/>
          </a:xfrm>
          <a:prstGeom prst="rect">
            <a:avLst/>
          </a:prstGeom>
        </p:spPr>
      </p:pic>
      <p:pic>
        <p:nvPicPr>
          <p:cNvPr id="5" name="Picture 4"/>
          <p:cNvPicPr>
            <a:picLocks noChangeAspect="1"/>
          </p:cNvPicPr>
          <p:nvPr/>
        </p:nvPicPr>
        <p:blipFill>
          <a:blip r:embed="rId17"/>
          <a:stretch>
            <a:fillRect/>
          </a:stretch>
        </p:blipFill>
        <p:spPr>
          <a:xfrm>
            <a:off x="34639061" y="31228779"/>
            <a:ext cx="5203156" cy="836222"/>
          </a:xfrm>
          <a:prstGeom prst="rect">
            <a:avLst/>
          </a:prstGeom>
        </p:spPr>
      </p:pic>
      <p:pic>
        <p:nvPicPr>
          <p:cNvPr id="6" name="Picture 2" descr="http://blogs-images.forbes.com/larrybell/files/2014/01/5789845977_37e1a70e45_b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338323" y="30753748"/>
            <a:ext cx="1913895" cy="16419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rotWithShape="1">
          <a:blip r:embed="rId19">
            <a:extLst>
              <a:ext uri="{28A0092B-C50C-407E-A947-70E740481C1C}">
                <a14:useLocalDpi xmlns:a14="http://schemas.microsoft.com/office/drawing/2010/main" val="0"/>
              </a:ext>
            </a:extLst>
          </a:blip>
          <a:srcRect l="327" t="17494" r="5993" b="15228"/>
          <a:stretch/>
        </p:blipFill>
        <p:spPr>
          <a:xfrm>
            <a:off x="29624943" y="7302973"/>
            <a:ext cx="13242675" cy="6179864"/>
          </a:xfrm>
          <a:prstGeom prst="rect">
            <a:avLst/>
          </a:prstGeom>
          <a:ln w="114300">
            <a:solidFill>
              <a:schemeClr val="tx1"/>
            </a:solidFill>
          </a:ln>
        </p:spPr>
      </p:pic>
      <p:sp>
        <p:nvSpPr>
          <p:cNvPr id="61" name="Content Placeholder 5"/>
          <p:cNvSpPr>
            <a:spLocks noGrp="1"/>
          </p:cNvSpPr>
          <p:nvPr>
            <p:ph sz="quarter" idx="33"/>
          </p:nvPr>
        </p:nvSpPr>
        <p:spPr>
          <a:xfrm>
            <a:off x="29550801" y="13721278"/>
            <a:ext cx="13494592" cy="1558392"/>
          </a:xfrm>
        </p:spPr>
        <p:txBody>
          <a:bodyPr>
            <a:noAutofit/>
          </a:bodyPr>
          <a:lstStyle/>
          <a:p>
            <a:pPr marL="0" indent="0" algn="just">
              <a:buNone/>
            </a:pPr>
            <a:r>
              <a:rPr lang="en-US" sz="2900" dirty="0"/>
              <a:t>On average, 93% of cumulative event inflow (9.88m^3) into wetland was retained, and 9.88m^3 of inflow was reduced. </a:t>
            </a:r>
            <a:r>
              <a:rPr lang="en-US" sz="2900" dirty="0"/>
              <a:t>Only </a:t>
            </a:r>
            <a:r>
              <a:rPr lang="en-US" sz="2900" dirty="0"/>
              <a:t>11 out of 61 </a:t>
            </a:r>
            <a:r>
              <a:rPr lang="en-US" sz="2900" dirty="0"/>
              <a:t>dry </a:t>
            </a:r>
            <a:r>
              <a:rPr lang="en-US" sz="2900" dirty="0"/>
              <a:t>spell events </a:t>
            </a:r>
            <a:r>
              <a:rPr lang="en-US" sz="2900" dirty="0"/>
              <a:t>had overflow </a:t>
            </a:r>
            <a:r>
              <a:rPr lang="en-US" sz="2900" dirty="0"/>
              <a:t>into </a:t>
            </a:r>
            <a:r>
              <a:rPr lang="en-US" sz="2900" dirty="0"/>
              <a:t>river, the other 50 </a:t>
            </a:r>
            <a:r>
              <a:rPr lang="en-US" sz="2900" dirty="0"/>
              <a:t>events show </a:t>
            </a:r>
            <a:r>
              <a:rPr lang="en-US" sz="2900" dirty="0"/>
              <a:t>100% inflow retention</a:t>
            </a:r>
            <a:r>
              <a:rPr lang="en-US" sz="2900" dirty="0" smtClean="0"/>
              <a:t>.</a:t>
            </a:r>
            <a:endParaRPr lang="en-US" sz="2900" dirty="0"/>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xmlns=""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 project poster</Template>
  <TotalTime>0</TotalTime>
  <Words>638</Words>
  <Application>Microsoft Office PowerPoint</Application>
  <PresentationFormat>Custom</PresentationFormat>
  <Paragraphs>57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Science Poster</vt:lpstr>
      <vt:lpstr>Green Infrastructure:  Hydraulic Performance Analysis of the ABC Carpet Stormwater Treatment Wetland installed in the Bronx, 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2014-03-29T20:17:31Z</dcterms:created>
  <dcterms:modified xsi:type="dcterms:W3CDTF">2014-05-31T13:17:53Z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