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2" r:id="rId3"/>
    <p:sldId id="279" r:id="rId4"/>
    <p:sldId id="274" r:id="rId5"/>
    <p:sldId id="278" r:id="rId6"/>
    <p:sldId id="275" r:id="rId7"/>
    <p:sldId id="282" r:id="rId8"/>
    <p:sldId id="284" r:id="rId9"/>
    <p:sldId id="285" r:id="rId10"/>
    <p:sldId id="286" r:id="rId11"/>
    <p:sldId id="289" r:id="rId12"/>
    <p:sldId id="290" r:id="rId13"/>
    <p:sldId id="288" r:id="rId14"/>
    <p:sldId id="258" r:id="rId15"/>
    <p:sldId id="259" r:id="rId16"/>
    <p:sldId id="260" r:id="rId17"/>
    <p:sldId id="261" r:id="rId18"/>
    <p:sldId id="262" r:id="rId19"/>
    <p:sldId id="263" r:id="rId20"/>
    <p:sldId id="264" r:id="rId21"/>
    <p:sldId id="265" r:id="rId22"/>
    <p:sldId id="266" r:id="rId23"/>
    <p:sldId id="267" r:id="rId24"/>
    <p:sldId id="268" r:id="rId25"/>
    <p:sldId id="29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76" autoAdjust="0"/>
  </p:normalViewPr>
  <p:slideViewPr>
    <p:cSldViewPr>
      <p:cViewPr>
        <p:scale>
          <a:sx n="66" d="100"/>
          <a:sy n="66" d="100"/>
        </p:scale>
        <p:origin x="-1284" y="-7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59759652557154"/>
          <c:y val="4.4366437150085564E-2"/>
          <c:w val="0.76937397108695671"/>
          <c:h val="0.72424212598425197"/>
        </c:manualLayout>
      </c:layout>
      <c:barChart>
        <c:barDir val="col"/>
        <c:grouping val="clustered"/>
        <c:varyColors val="0"/>
        <c:ser>
          <c:idx val="0"/>
          <c:order val="0"/>
          <c:tx>
            <c:strRef>
              <c:f>'SItagliptin-PhATE'!$D$1</c:f>
              <c:strCache>
                <c:ptCount val="1"/>
                <c:pt idx="0">
                  <c:v>PEC - low flow</c:v>
                </c:pt>
              </c:strCache>
            </c:strRef>
          </c:tx>
          <c:spPr>
            <a:solidFill>
              <a:schemeClr val="accent1"/>
            </a:solidFill>
          </c:spPr>
          <c:invertIfNegative val="0"/>
          <c:cat>
            <c:strRef>
              <c:f>'SItagliptin-PhATE'!$B$2:$B$14</c:f>
              <c:strCache>
                <c:ptCount val="13"/>
                <c:pt idx="0">
                  <c:v>Atlanta</c:v>
                </c:pt>
                <c:pt idx="1">
                  <c:v>Columbia</c:v>
                </c:pt>
                <c:pt idx="2">
                  <c:v>Kansas</c:v>
                </c:pt>
                <c:pt idx="3">
                  <c:v>Lower Colorado</c:v>
                </c:pt>
                <c:pt idx="4">
                  <c:v>Merrimack</c:v>
                </c:pt>
                <c:pt idx="5">
                  <c:v>Miami</c:v>
                </c:pt>
                <c:pt idx="6">
                  <c:v>Mississippi</c:v>
                </c:pt>
                <c:pt idx="7">
                  <c:v>Raritan</c:v>
                </c:pt>
                <c:pt idx="8">
                  <c:v>Sacramento</c:v>
                </c:pt>
                <c:pt idx="9">
                  <c:v>Schuylkill</c:v>
                </c:pt>
                <c:pt idx="10">
                  <c:v>Trinity</c:v>
                </c:pt>
                <c:pt idx="11">
                  <c:v>White</c:v>
                </c:pt>
                <c:pt idx="12">
                  <c:v>US Default*</c:v>
                </c:pt>
              </c:strCache>
            </c:strRef>
          </c:cat>
          <c:val>
            <c:numRef>
              <c:f>'SItagliptin-PhATE'!$D$2:$D$14</c:f>
              <c:numCache>
                <c:formatCode>0.00</c:formatCode>
                <c:ptCount val="13"/>
                <c:pt idx="0">
                  <c:v>3.41</c:v>
                </c:pt>
                <c:pt idx="1">
                  <c:v>3.07</c:v>
                </c:pt>
                <c:pt idx="2">
                  <c:v>2.08</c:v>
                </c:pt>
                <c:pt idx="3">
                  <c:v>1.76</c:v>
                </c:pt>
                <c:pt idx="4">
                  <c:v>0.68300000000000005</c:v>
                </c:pt>
                <c:pt idx="5">
                  <c:v>3.4</c:v>
                </c:pt>
                <c:pt idx="6">
                  <c:v>1.33</c:v>
                </c:pt>
                <c:pt idx="7">
                  <c:v>1.48</c:v>
                </c:pt>
                <c:pt idx="8">
                  <c:v>1.17</c:v>
                </c:pt>
                <c:pt idx="9">
                  <c:v>0.88200000000000001</c:v>
                </c:pt>
                <c:pt idx="10">
                  <c:v>2.17</c:v>
                </c:pt>
                <c:pt idx="11">
                  <c:v>1.27</c:v>
                </c:pt>
                <c:pt idx="12">
                  <c:v>1.6</c:v>
                </c:pt>
              </c:numCache>
            </c:numRef>
          </c:val>
        </c:ser>
        <c:ser>
          <c:idx val="1"/>
          <c:order val="1"/>
          <c:tx>
            <c:strRef>
              <c:f>'SItagliptin-PhATE'!$E$1</c:f>
              <c:strCache>
                <c:ptCount val="1"/>
                <c:pt idx="0">
                  <c:v>PEC - mean flow</c:v>
                </c:pt>
              </c:strCache>
            </c:strRef>
          </c:tx>
          <c:invertIfNegative val="0"/>
          <c:cat>
            <c:strRef>
              <c:f>'SItagliptin-PhATE'!$B$2:$B$14</c:f>
              <c:strCache>
                <c:ptCount val="13"/>
                <c:pt idx="0">
                  <c:v>Atlanta</c:v>
                </c:pt>
                <c:pt idx="1">
                  <c:v>Columbia</c:v>
                </c:pt>
                <c:pt idx="2">
                  <c:v>Kansas</c:v>
                </c:pt>
                <c:pt idx="3">
                  <c:v>Lower Colorado</c:v>
                </c:pt>
                <c:pt idx="4">
                  <c:v>Merrimack</c:v>
                </c:pt>
                <c:pt idx="5">
                  <c:v>Miami</c:v>
                </c:pt>
                <c:pt idx="6">
                  <c:v>Mississippi</c:v>
                </c:pt>
                <c:pt idx="7">
                  <c:v>Raritan</c:v>
                </c:pt>
                <c:pt idx="8">
                  <c:v>Sacramento</c:v>
                </c:pt>
                <c:pt idx="9">
                  <c:v>Schuylkill</c:v>
                </c:pt>
                <c:pt idx="10">
                  <c:v>Trinity</c:v>
                </c:pt>
                <c:pt idx="11">
                  <c:v>White</c:v>
                </c:pt>
                <c:pt idx="12">
                  <c:v>US Default*</c:v>
                </c:pt>
              </c:strCache>
            </c:strRef>
          </c:cat>
          <c:val>
            <c:numRef>
              <c:f>'SItagliptin-PhATE'!$E$2:$E$14</c:f>
              <c:numCache>
                <c:formatCode>0.00</c:formatCode>
                <c:ptCount val="13"/>
                <c:pt idx="0">
                  <c:v>0.35399999999999998</c:v>
                </c:pt>
                <c:pt idx="1">
                  <c:v>0.33700000000000002</c:v>
                </c:pt>
                <c:pt idx="2">
                  <c:v>0.34100000000000003</c:v>
                </c:pt>
                <c:pt idx="3">
                  <c:v>1.5</c:v>
                </c:pt>
                <c:pt idx="4">
                  <c:v>0.11700000000000001</c:v>
                </c:pt>
                <c:pt idx="5">
                  <c:v>0.24199999999999999</c:v>
                </c:pt>
                <c:pt idx="6">
                  <c:v>0.621</c:v>
                </c:pt>
                <c:pt idx="7">
                  <c:v>0.188</c:v>
                </c:pt>
                <c:pt idx="8">
                  <c:v>0.17699999999999999</c:v>
                </c:pt>
                <c:pt idx="9">
                  <c:v>0.18099999999999999</c:v>
                </c:pt>
                <c:pt idx="10">
                  <c:v>1.31</c:v>
                </c:pt>
                <c:pt idx="11">
                  <c:v>0.36099999999999999</c:v>
                </c:pt>
              </c:numCache>
            </c:numRef>
          </c:val>
        </c:ser>
        <c:dLbls>
          <c:showLegendKey val="0"/>
          <c:showVal val="0"/>
          <c:showCatName val="0"/>
          <c:showSerName val="0"/>
          <c:showPercent val="0"/>
          <c:showBubbleSize val="0"/>
        </c:dLbls>
        <c:gapWidth val="150"/>
        <c:axId val="170246528"/>
        <c:axId val="170248448"/>
      </c:barChart>
      <c:catAx>
        <c:axId val="170246528"/>
        <c:scaling>
          <c:orientation val="minMax"/>
        </c:scaling>
        <c:delete val="0"/>
        <c:axPos val="b"/>
        <c:title>
          <c:tx>
            <c:rich>
              <a:bodyPr/>
              <a:lstStyle/>
              <a:p>
                <a:pPr>
                  <a:defRPr sz="1600"/>
                </a:pPr>
                <a:r>
                  <a:rPr lang="en-US" sz="1600" dirty="0"/>
                  <a:t>Watershed</a:t>
                </a:r>
              </a:p>
            </c:rich>
          </c:tx>
          <c:layout/>
          <c:overlay val="0"/>
        </c:title>
        <c:majorTickMark val="none"/>
        <c:minorTickMark val="none"/>
        <c:tickLblPos val="nextTo"/>
        <c:crossAx val="170248448"/>
        <c:crosses val="autoZero"/>
        <c:auto val="1"/>
        <c:lblAlgn val="ctr"/>
        <c:lblOffset val="100"/>
        <c:noMultiLvlLbl val="0"/>
      </c:catAx>
      <c:valAx>
        <c:axId val="170248448"/>
        <c:scaling>
          <c:orientation val="minMax"/>
        </c:scaling>
        <c:delete val="0"/>
        <c:axPos val="l"/>
        <c:majorGridlines/>
        <c:title>
          <c:tx>
            <c:rich>
              <a:bodyPr rot="-5400000" vert="horz"/>
              <a:lstStyle/>
              <a:p>
                <a:pPr>
                  <a:defRPr sz="1600"/>
                </a:pPr>
                <a:r>
                  <a:rPr lang="en-US" sz="1600" dirty="0"/>
                  <a:t>PEC max (ug/L)</a:t>
                </a:r>
              </a:p>
            </c:rich>
          </c:tx>
          <c:layout/>
          <c:overlay val="0"/>
        </c:title>
        <c:numFmt formatCode="0.0" sourceLinked="0"/>
        <c:majorTickMark val="none"/>
        <c:minorTickMark val="none"/>
        <c:tickLblPos val="nextTo"/>
        <c:crossAx val="170246528"/>
        <c:crosses val="autoZero"/>
        <c:crossBetween val="between"/>
      </c:valAx>
    </c:plotArea>
    <c:legend>
      <c:legendPos val="r"/>
      <c:legendEntry>
        <c:idx val="0"/>
        <c:txPr>
          <a:bodyPr/>
          <a:lstStyle/>
          <a:p>
            <a:pPr>
              <a:defRPr sz="1600"/>
            </a:pPr>
            <a:endParaRPr lang="en-US"/>
          </a:p>
        </c:txPr>
      </c:legendEntry>
      <c:legendEntry>
        <c:idx val="1"/>
        <c:txPr>
          <a:bodyPr/>
          <a:lstStyle/>
          <a:p>
            <a:pPr>
              <a:defRPr sz="1600"/>
            </a:pPr>
            <a:endParaRPr lang="en-US"/>
          </a:p>
        </c:txPr>
      </c:legendEntry>
      <c:layout>
        <c:manualLayout>
          <c:xMode val="edge"/>
          <c:yMode val="edge"/>
          <c:x val="0.61601049822203846"/>
          <c:y val="9.6471668280050354E-2"/>
          <c:w val="0.20866939648148378"/>
          <c:h val="0.24601746255441814"/>
        </c:manualLayout>
      </c:layout>
      <c:overlay val="0"/>
      <c:spPr>
        <a:solidFill>
          <a:schemeClr val="bg1"/>
        </a:solidFill>
        <a:ln>
          <a:solidFill>
            <a:schemeClr val="tx1"/>
          </a:solidFill>
        </a:ln>
      </c:sp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4787B1-CD2A-4E85-8D42-EBA20844AE5B}" type="datetimeFigureOut">
              <a:rPr lang="en-US" smtClean="0"/>
              <a:t>10/8/2013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322AE-CBA1-4C0B-833B-0679CA65F29F}" type="slidenum">
              <a:rPr lang="en-US" smtClean="0"/>
              <a:t>‹#›</a:t>
            </a:fld>
            <a:endParaRPr lang="en-US" dirty="0"/>
          </a:p>
        </p:txBody>
      </p:sp>
    </p:spTree>
    <p:extLst>
      <p:ext uri="{BB962C8B-B14F-4D97-AF65-F5344CB8AC3E}">
        <p14:creationId xmlns:p14="http://schemas.microsoft.com/office/powerpoint/2010/main" val="821030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5D26B9E-021F-44A4-B2D0-480EE82B4A65}" type="slidenum">
              <a:rPr lang="en-US"/>
              <a:pPr/>
              <a:t>6</a:t>
            </a:fld>
            <a:endParaRPr lang="en-US" dirty="0"/>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85583A0-60DD-408D-A633-5204A26B46A8}" type="slidenum">
              <a:rPr lang="en-US"/>
              <a:pPr/>
              <a:t>11</a:t>
            </a:fld>
            <a:endParaRPr lang="en-US" dirty="0"/>
          </a:p>
        </p:txBody>
      </p:sp>
      <p:sp>
        <p:nvSpPr>
          <p:cNvPr id="328706" name="Rectangle 2"/>
          <p:cNvSpPr>
            <a:spLocks noGrp="1" noRot="1" noChangeAspect="1" noChangeArrowheads="1" noTextEdit="1"/>
          </p:cNvSpPr>
          <p:nvPr>
            <p:ph type="sldImg"/>
          </p:nvPr>
        </p:nvSpPr>
        <p:spPr>
          <a:xfrm>
            <a:off x="1144588" y="685800"/>
            <a:ext cx="4568825" cy="3427413"/>
          </a:xfrm>
          <a:ln/>
        </p:spPr>
      </p:sp>
      <p:sp>
        <p:nvSpPr>
          <p:cNvPr id="328707" name="Rectangle 3"/>
          <p:cNvSpPr>
            <a:spLocks noGrp="1" noChangeArrowheads="1"/>
          </p:cNvSpPr>
          <p:nvPr>
            <p:ph type="body" idx="1"/>
          </p:nvPr>
        </p:nvSpPr>
        <p:spPr>
          <a:xfrm>
            <a:off x="912317" y="4342191"/>
            <a:ext cx="5036344" cy="4115405"/>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80F2598-7101-4B63-B510-F16411A44AF7}" type="slidenum">
              <a:rPr lang="en-US"/>
              <a:pPr/>
              <a:t>12</a:t>
            </a:fld>
            <a:endParaRPr lang="en-US" dirty="0"/>
          </a:p>
        </p:txBody>
      </p:sp>
      <p:sp>
        <p:nvSpPr>
          <p:cNvPr id="363522" name="Rectangle 2"/>
          <p:cNvSpPr>
            <a:spLocks noGrp="1" noRot="1" noChangeAspect="1" noChangeArrowheads="1" noTextEdit="1"/>
          </p:cNvSpPr>
          <p:nvPr>
            <p:ph type="sldImg"/>
          </p:nvPr>
        </p:nvSpPr>
        <p:spPr>
          <a:xfrm>
            <a:off x="1144588" y="685800"/>
            <a:ext cx="4568825" cy="3427413"/>
          </a:xfrm>
          <a:ln/>
        </p:spPr>
      </p:sp>
      <p:sp>
        <p:nvSpPr>
          <p:cNvPr id="363523" name="Rectangle 3"/>
          <p:cNvSpPr>
            <a:spLocks noGrp="1" noChangeArrowheads="1"/>
          </p:cNvSpPr>
          <p:nvPr>
            <p:ph type="body" idx="1"/>
          </p:nvPr>
        </p:nvSpPr>
        <p:spPr>
          <a:xfrm>
            <a:off x="912317" y="4342191"/>
            <a:ext cx="5036344" cy="4115405"/>
          </a:xfrm>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itchFamily="34" charset="0"/>
                <a:cs typeface="Arial" pitchFamily="34" charset="0"/>
              </a:rPr>
              <a:t>Sitagliptin is the active pharmaceutical ingredient (API) of Januvia™ (sitagliptin) and Janumet™ (sitagliptin + metformin) for the treatment of Type II diabetes.  Previous work has been presented on a prospective risk assessment for Januvia in the United States, which included the collection of environmental fate and effects data, the assessment of future patient use of sitagliptin based on the rising prevalence of diabetes mellitus, and environmental modeling to predict future concentrations of sitagliptin in surface water and drinking water.  This study has been expanded to include updated biodegradation data of sitagliptin, improved fate modeling of sitagliptin in the US and the EU and also includes an environmental risk assessment of metformin, which is the second API in the medicine Janumet™ based on new environmental fate and effects data collected for this widely used generic compound. </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Results indicate that predicted environmental concentrations from patient use of both these API are well below any effect levels for aquatic and sediment-dwelling organisms.</a:t>
            </a:r>
          </a:p>
          <a:p>
            <a:endParaRPr lang="en-US" sz="1000" dirty="0" smtClean="0">
              <a:latin typeface="Arial" pitchFamily="34" charset="0"/>
              <a:cs typeface="Arial" pitchFamily="34" charset="0"/>
            </a:endParaRP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98322AE-CBA1-4C0B-833B-0679CA65F29F}" type="slidenum">
              <a:rPr lang="en-US" smtClean="0"/>
              <a:t>14</a:t>
            </a:fld>
            <a:endParaRPr lang="en-US" dirty="0"/>
          </a:p>
        </p:txBody>
      </p:sp>
    </p:spTree>
    <p:extLst>
      <p:ext uri="{BB962C8B-B14F-4D97-AF65-F5344CB8AC3E}">
        <p14:creationId xmlns:p14="http://schemas.microsoft.com/office/powerpoint/2010/main" val="3190285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322AE-CBA1-4C0B-833B-0679CA65F29F}" type="slidenum">
              <a:rPr lang="en-US" smtClean="0"/>
              <a:t>18</a:t>
            </a:fld>
            <a:endParaRPr lang="en-US" dirty="0"/>
          </a:p>
        </p:txBody>
      </p:sp>
    </p:spTree>
    <p:extLst>
      <p:ext uri="{BB962C8B-B14F-4D97-AF65-F5344CB8AC3E}">
        <p14:creationId xmlns:p14="http://schemas.microsoft.com/office/powerpoint/2010/main" val="3790506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C2E74C-0263-4115-8567-9BFF5EC4B298}" type="datetimeFigureOut">
              <a:rPr lang="en-US" smtClean="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E3BED-D625-432E-9F01-D4DAD9A2A939}" type="slidenum">
              <a:rPr lang="en-US" smtClean="0"/>
              <a:t>‹#›</a:t>
            </a:fld>
            <a:endParaRPr lang="en-US" dirty="0"/>
          </a:p>
        </p:txBody>
      </p:sp>
    </p:spTree>
    <p:extLst>
      <p:ext uri="{BB962C8B-B14F-4D97-AF65-F5344CB8AC3E}">
        <p14:creationId xmlns:p14="http://schemas.microsoft.com/office/powerpoint/2010/main" val="326495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C2E74C-0263-4115-8567-9BFF5EC4B298}" type="datetimeFigureOut">
              <a:rPr lang="en-US" smtClean="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E3BED-D625-432E-9F01-D4DAD9A2A939}" type="slidenum">
              <a:rPr lang="en-US" smtClean="0"/>
              <a:t>‹#›</a:t>
            </a:fld>
            <a:endParaRPr lang="en-US" dirty="0"/>
          </a:p>
        </p:txBody>
      </p:sp>
    </p:spTree>
    <p:extLst>
      <p:ext uri="{BB962C8B-B14F-4D97-AF65-F5344CB8AC3E}">
        <p14:creationId xmlns:p14="http://schemas.microsoft.com/office/powerpoint/2010/main" val="1349969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C2E74C-0263-4115-8567-9BFF5EC4B298}" type="datetimeFigureOut">
              <a:rPr lang="en-US" smtClean="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E3BED-D625-432E-9F01-D4DAD9A2A939}" type="slidenum">
              <a:rPr lang="en-US" smtClean="0"/>
              <a:t>‹#›</a:t>
            </a:fld>
            <a:endParaRPr lang="en-US" dirty="0"/>
          </a:p>
        </p:txBody>
      </p:sp>
    </p:spTree>
    <p:extLst>
      <p:ext uri="{BB962C8B-B14F-4D97-AF65-F5344CB8AC3E}">
        <p14:creationId xmlns:p14="http://schemas.microsoft.com/office/powerpoint/2010/main" val="153445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C2E74C-0263-4115-8567-9BFF5EC4B298}" type="datetimeFigureOut">
              <a:rPr lang="en-US" smtClean="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E3BED-D625-432E-9F01-D4DAD9A2A939}" type="slidenum">
              <a:rPr lang="en-US" smtClean="0"/>
              <a:t>‹#›</a:t>
            </a:fld>
            <a:endParaRPr lang="en-US" dirty="0"/>
          </a:p>
        </p:txBody>
      </p:sp>
    </p:spTree>
    <p:extLst>
      <p:ext uri="{BB962C8B-B14F-4D97-AF65-F5344CB8AC3E}">
        <p14:creationId xmlns:p14="http://schemas.microsoft.com/office/powerpoint/2010/main" val="140455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C2E74C-0263-4115-8567-9BFF5EC4B298}" type="datetimeFigureOut">
              <a:rPr lang="en-US" smtClean="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E3BED-D625-432E-9F01-D4DAD9A2A939}" type="slidenum">
              <a:rPr lang="en-US" smtClean="0"/>
              <a:t>‹#›</a:t>
            </a:fld>
            <a:endParaRPr lang="en-US" dirty="0"/>
          </a:p>
        </p:txBody>
      </p:sp>
    </p:spTree>
    <p:extLst>
      <p:ext uri="{BB962C8B-B14F-4D97-AF65-F5344CB8AC3E}">
        <p14:creationId xmlns:p14="http://schemas.microsoft.com/office/powerpoint/2010/main" val="198791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C2E74C-0263-4115-8567-9BFF5EC4B298}" type="datetimeFigureOut">
              <a:rPr lang="en-US" smtClean="0"/>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E3BED-D625-432E-9F01-D4DAD9A2A939}" type="slidenum">
              <a:rPr lang="en-US" smtClean="0"/>
              <a:t>‹#›</a:t>
            </a:fld>
            <a:endParaRPr lang="en-US" dirty="0"/>
          </a:p>
        </p:txBody>
      </p:sp>
    </p:spTree>
    <p:extLst>
      <p:ext uri="{BB962C8B-B14F-4D97-AF65-F5344CB8AC3E}">
        <p14:creationId xmlns:p14="http://schemas.microsoft.com/office/powerpoint/2010/main" val="3960359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C2E74C-0263-4115-8567-9BFF5EC4B298}" type="datetimeFigureOut">
              <a:rPr lang="en-US" smtClean="0"/>
              <a:t>10/8/2013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E3BED-D625-432E-9F01-D4DAD9A2A939}" type="slidenum">
              <a:rPr lang="en-US" smtClean="0"/>
              <a:t>‹#›</a:t>
            </a:fld>
            <a:endParaRPr lang="en-US" dirty="0"/>
          </a:p>
        </p:txBody>
      </p:sp>
    </p:spTree>
    <p:extLst>
      <p:ext uri="{BB962C8B-B14F-4D97-AF65-F5344CB8AC3E}">
        <p14:creationId xmlns:p14="http://schemas.microsoft.com/office/powerpoint/2010/main" val="114154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C2E74C-0263-4115-8567-9BFF5EC4B298}" type="datetimeFigureOut">
              <a:rPr lang="en-US" smtClean="0"/>
              <a:t>10/8/2013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E3BED-D625-432E-9F01-D4DAD9A2A939}" type="slidenum">
              <a:rPr lang="en-US" smtClean="0"/>
              <a:t>‹#›</a:t>
            </a:fld>
            <a:endParaRPr lang="en-US" dirty="0"/>
          </a:p>
        </p:txBody>
      </p:sp>
    </p:spTree>
    <p:extLst>
      <p:ext uri="{BB962C8B-B14F-4D97-AF65-F5344CB8AC3E}">
        <p14:creationId xmlns:p14="http://schemas.microsoft.com/office/powerpoint/2010/main" val="219297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2E74C-0263-4115-8567-9BFF5EC4B298}" type="datetimeFigureOut">
              <a:rPr lang="en-US" smtClean="0"/>
              <a:t>10/8/2013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E3BED-D625-432E-9F01-D4DAD9A2A939}" type="slidenum">
              <a:rPr lang="en-US" smtClean="0"/>
              <a:t>‹#›</a:t>
            </a:fld>
            <a:endParaRPr lang="en-US" dirty="0"/>
          </a:p>
        </p:txBody>
      </p:sp>
    </p:spTree>
    <p:extLst>
      <p:ext uri="{BB962C8B-B14F-4D97-AF65-F5344CB8AC3E}">
        <p14:creationId xmlns:p14="http://schemas.microsoft.com/office/powerpoint/2010/main" val="33357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C2E74C-0263-4115-8567-9BFF5EC4B298}" type="datetimeFigureOut">
              <a:rPr lang="en-US" smtClean="0"/>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E3BED-D625-432E-9F01-D4DAD9A2A939}" type="slidenum">
              <a:rPr lang="en-US" smtClean="0"/>
              <a:t>‹#›</a:t>
            </a:fld>
            <a:endParaRPr lang="en-US" dirty="0"/>
          </a:p>
        </p:txBody>
      </p:sp>
    </p:spTree>
    <p:extLst>
      <p:ext uri="{BB962C8B-B14F-4D97-AF65-F5344CB8AC3E}">
        <p14:creationId xmlns:p14="http://schemas.microsoft.com/office/powerpoint/2010/main" val="2032998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C2E74C-0263-4115-8567-9BFF5EC4B298}" type="datetimeFigureOut">
              <a:rPr lang="en-US" smtClean="0"/>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E3BED-D625-432E-9F01-D4DAD9A2A939}" type="slidenum">
              <a:rPr lang="en-US" smtClean="0"/>
              <a:t>‹#›</a:t>
            </a:fld>
            <a:endParaRPr lang="en-US" dirty="0"/>
          </a:p>
        </p:txBody>
      </p:sp>
    </p:spTree>
    <p:extLst>
      <p:ext uri="{BB962C8B-B14F-4D97-AF65-F5344CB8AC3E}">
        <p14:creationId xmlns:p14="http://schemas.microsoft.com/office/powerpoint/2010/main" val="327377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2E74C-0263-4115-8567-9BFF5EC4B298}" type="datetimeFigureOut">
              <a:rPr lang="en-US" smtClean="0"/>
              <a:t>10/8/2013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E3BED-D625-432E-9F01-D4DAD9A2A939}" type="slidenum">
              <a:rPr lang="en-US" smtClean="0"/>
              <a:t>‹#›</a:t>
            </a:fld>
            <a:endParaRPr lang="en-US" dirty="0"/>
          </a:p>
        </p:txBody>
      </p:sp>
    </p:spTree>
    <p:extLst>
      <p:ext uri="{BB962C8B-B14F-4D97-AF65-F5344CB8AC3E}">
        <p14:creationId xmlns:p14="http://schemas.microsoft.com/office/powerpoint/2010/main" val="3937185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11.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medpediamedia.com.s3-website-us-east-1.amazonaws.com/u/MetforminStructure.jpg/MetforminStructure.jpg"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oleObject" Target="../embeddings/Microsoft_Excel_97-2003_Worksheet1.xls"/></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txBox="1">
            <a:spLocks noGrp="1"/>
          </p:cNvSpPr>
          <p:nvPr>
            <p:ph type="subTitle" idx="1"/>
          </p:nvPr>
        </p:nvSpPr>
        <p:spPr>
          <a:xfrm>
            <a:off x="1371600" y="3733800"/>
            <a:ext cx="6400800" cy="2622256"/>
          </a:xfrm>
          <a:prstGeom prst="rect">
            <a:avLst/>
          </a:prstGeom>
          <a:noFill/>
        </p:spPr>
        <p:txBody>
          <a:bodyPr wrap="square" rtlCol="0">
            <a:spAutoFit/>
          </a:bodyPr>
          <a:lstStyle/>
          <a:p>
            <a:r>
              <a:rPr lang="en-US" sz="2400" dirty="0" smtClean="0">
                <a:solidFill>
                  <a:schemeClr val="accent5">
                    <a:lumMod val="50000"/>
                  </a:schemeClr>
                </a:solidFill>
              </a:rPr>
              <a:t>M. Buzby; J</a:t>
            </a:r>
            <a:r>
              <a:rPr lang="en-US" sz="2400" dirty="0">
                <a:solidFill>
                  <a:schemeClr val="accent5">
                    <a:lumMod val="50000"/>
                  </a:schemeClr>
                </a:solidFill>
              </a:rPr>
              <a:t>. Tell; L. </a:t>
            </a:r>
            <a:r>
              <a:rPr lang="en-US" sz="2400" dirty="0" smtClean="0">
                <a:solidFill>
                  <a:schemeClr val="accent5">
                    <a:lumMod val="50000"/>
                  </a:schemeClr>
                </a:solidFill>
              </a:rPr>
              <a:t>Ziv; G. Gagliano </a:t>
            </a:r>
            <a:endParaRPr lang="en-US" sz="2400" dirty="0" smtClean="0">
              <a:solidFill>
                <a:schemeClr val="accent5">
                  <a:lumMod val="50000"/>
                </a:schemeClr>
              </a:solidFill>
            </a:endParaRPr>
          </a:p>
          <a:p>
            <a:r>
              <a:rPr lang="en-US" sz="2000" dirty="0" smtClean="0"/>
              <a:t> </a:t>
            </a:r>
            <a:r>
              <a:rPr lang="en-US" sz="2000" dirty="0"/>
              <a:t>Merck </a:t>
            </a:r>
            <a:r>
              <a:rPr lang="en-US" sz="2000" dirty="0" smtClean="0"/>
              <a:t>&amp; Co., Inc., </a:t>
            </a:r>
            <a:r>
              <a:rPr lang="en-US" sz="2000" dirty="0"/>
              <a:t>Whitehouse Station, </a:t>
            </a:r>
            <a:r>
              <a:rPr lang="en-US" sz="2000" dirty="0" smtClean="0"/>
              <a:t>NJ</a:t>
            </a:r>
          </a:p>
          <a:p>
            <a:endParaRPr lang="en-US" sz="100" dirty="0" smtClean="0"/>
          </a:p>
          <a:p>
            <a:r>
              <a:rPr lang="en-US" sz="2400" dirty="0" smtClean="0">
                <a:solidFill>
                  <a:schemeClr val="accent5">
                    <a:lumMod val="50000"/>
                  </a:schemeClr>
                </a:solidFill>
              </a:rPr>
              <a:t>  </a:t>
            </a:r>
            <a:endParaRPr lang="en-US" sz="2400" dirty="0" smtClean="0"/>
          </a:p>
          <a:p>
            <a:r>
              <a:rPr lang="en-US" sz="2400" dirty="0"/>
              <a:t>Philadelphia  Section of the</a:t>
            </a:r>
          </a:p>
          <a:p>
            <a:r>
              <a:rPr lang="en-US" sz="2400" dirty="0"/>
              <a:t>American Water Resources Association</a:t>
            </a:r>
          </a:p>
          <a:p>
            <a:r>
              <a:rPr lang="en-US" sz="2400" dirty="0"/>
              <a:t>October 17, 2013</a:t>
            </a:r>
            <a:endParaRPr lang="en-US" sz="2400" dirty="0"/>
          </a:p>
        </p:txBody>
      </p:sp>
      <p:sp>
        <p:nvSpPr>
          <p:cNvPr id="5" name="Title 1"/>
          <p:cNvSpPr txBox="1">
            <a:spLocks/>
          </p:cNvSpPr>
          <p:nvPr/>
        </p:nvSpPr>
        <p:spPr>
          <a:xfrm>
            <a:off x="457200" y="762000"/>
            <a:ext cx="8229600" cy="2743200"/>
          </a:xfrm>
          <a:prstGeom prst="rect">
            <a:avLst/>
          </a:prstGeom>
          <a:solidFill>
            <a:srgbClr val="008080"/>
          </a:solidFill>
        </p:spPr>
        <p:style>
          <a:lnRef idx="0">
            <a:schemeClr val="accent1"/>
          </a:lnRef>
          <a:fillRef idx="3">
            <a:schemeClr val="accent1"/>
          </a:fillRef>
          <a:effectRef idx="3">
            <a:schemeClr val="accent1"/>
          </a:effectRef>
          <a:fontRef idx="minor">
            <a:schemeClr val="lt1"/>
          </a:fontRef>
        </p:style>
        <p:txBody>
          <a:bodyPr vert="horz" lIns="459806" tIns="229903" rIns="459806" bIns="229903" rtlCol="0" anchor="ctr">
            <a:noAutofit/>
          </a:bodyPr>
          <a:lstStyle>
            <a:lvl1pPr algn="ctr" defTabSz="4598060" rtl="0" eaLnBrk="1" latinLnBrk="0" hangingPunct="1">
              <a:spcBef>
                <a:spcPct val="0"/>
              </a:spcBef>
              <a:buNone/>
              <a:defRPr sz="22100" kern="1200">
                <a:solidFill>
                  <a:schemeClr val="tx1"/>
                </a:solidFill>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500" b="1" dirty="0" smtClean="0">
                <a:solidFill>
                  <a:schemeClr val="bg1"/>
                </a:solidFill>
              </a:rPr>
              <a:t>Investigation of </a:t>
            </a:r>
            <a:r>
              <a:rPr lang="en-US" sz="4500" b="1" dirty="0">
                <a:solidFill>
                  <a:schemeClr val="bg1"/>
                </a:solidFill>
              </a:rPr>
              <a:t>the Environmental Risk Assessment of Sitagliptin</a:t>
            </a:r>
          </a:p>
        </p:txBody>
      </p:sp>
    </p:spTree>
    <p:extLst>
      <p:ext uri="{BB962C8B-B14F-4D97-AF65-F5344CB8AC3E}">
        <p14:creationId xmlns:p14="http://schemas.microsoft.com/office/powerpoint/2010/main" val="1265193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2" name="Picture 4" descr="Chicago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81580"/>
            <a:ext cx="6705600" cy="4636851"/>
          </a:xfrm>
          <a:prstGeom prst="rect">
            <a:avLst/>
          </a:prstGeom>
          <a:noFill/>
          <a:ln w="25400">
            <a:solidFill>
              <a:srgbClr val="DBDA8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629" y="0"/>
            <a:ext cx="9144000" cy="121920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sp>
        <p:nvSpPr>
          <p:cNvPr id="375811" name="Text Box 3"/>
          <p:cNvSpPr txBox="1">
            <a:spLocks noChangeArrowheads="1"/>
          </p:cNvSpPr>
          <p:nvPr/>
        </p:nvSpPr>
        <p:spPr bwMode="auto">
          <a:xfrm>
            <a:off x="375665" y="424190"/>
            <a:ext cx="83999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65000"/>
              <a:buFont typeface="Wingdings" pitchFamily="2" charset="2"/>
              <a:buNone/>
            </a:pPr>
            <a:r>
              <a:rPr lang="en-US" sz="2800" dirty="0">
                <a:solidFill>
                  <a:schemeClr val="bg1"/>
                </a:solidFill>
                <a:latin typeface="Tahoma" pitchFamily="34" charset="0"/>
              </a:rPr>
              <a:t>Activated Sludge Respiration Inhibition Test (ASRIT</a:t>
            </a:r>
            <a:r>
              <a:rPr lang="en-US" sz="2400" dirty="0">
                <a:solidFill>
                  <a:schemeClr val="bg1"/>
                </a:solidFill>
                <a:latin typeface="Tahoma" pitchFamily="34" charset="0"/>
              </a:rPr>
              <a:t>)</a:t>
            </a:r>
          </a:p>
        </p:txBody>
      </p:sp>
    </p:spTree>
    <p:extLst>
      <p:ext uri="{BB962C8B-B14F-4D97-AF65-F5344CB8AC3E}">
        <p14:creationId xmlns:p14="http://schemas.microsoft.com/office/powerpoint/2010/main" val="2584725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288" y="3163888"/>
            <a:ext cx="2220912" cy="1368425"/>
          </a:xfrm>
          <a:prstGeom prst="rect">
            <a:avLst/>
          </a:prstGeom>
          <a:noFill/>
          <a:ln w="25400">
            <a:solidFill>
              <a:srgbClr val="DBDA80"/>
            </a:solidFill>
            <a:miter lim="800000"/>
            <a:headEnd/>
            <a:tailEnd/>
          </a:ln>
          <a:extLst>
            <a:ext uri="{909E8E84-426E-40DD-AFC4-6F175D3DCCD1}">
              <a14:hiddenFill xmlns:a14="http://schemas.microsoft.com/office/drawing/2010/main">
                <a:solidFill>
                  <a:srgbClr val="FFFFFF"/>
                </a:solidFill>
              </a14:hiddenFill>
            </a:ext>
          </a:extLst>
        </p:spPr>
      </p:pic>
      <p:pic>
        <p:nvPicPr>
          <p:cNvPr id="327685" name="Picture 5" descr="bw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8638" y="4578350"/>
            <a:ext cx="1617662" cy="1374775"/>
          </a:xfrm>
          <a:prstGeom prst="rect">
            <a:avLst/>
          </a:prstGeom>
          <a:noFill/>
          <a:ln w="25400">
            <a:solidFill>
              <a:srgbClr val="DBDA80"/>
            </a:solidFill>
            <a:miter lim="800000"/>
            <a:headEnd/>
            <a:tailEnd/>
          </a:ln>
          <a:extLst>
            <a:ext uri="{909E8E84-426E-40DD-AFC4-6F175D3DCCD1}">
              <a14:hiddenFill xmlns:a14="http://schemas.microsoft.com/office/drawing/2010/main">
                <a:solidFill>
                  <a:srgbClr val="FFFFFF"/>
                </a:solidFill>
              </a14:hiddenFill>
            </a:ext>
          </a:extLst>
        </p:spPr>
      </p:pic>
      <p:sp>
        <p:nvSpPr>
          <p:cNvPr id="327687" name="Text Box 7"/>
          <p:cNvSpPr txBox="1">
            <a:spLocks noChangeArrowheads="1"/>
          </p:cNvSpPr>
          <p:nvPr/>
        </p:nvSpPr>
        <p:spPr bwMode="auto">
          <a:xfrm>
            <a:off x="6983413" y="464820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dirty="0"/>
              <a:t>Hyalella </a:t>
            </a:r>
            <a:r>
              <a:rPr lang="en-US" dirty="0"/>
              <a:t>sp.</a:t>
            </a:r>
          </a:p>
        </p:txBody>
      </p:sp>
      <p:sp>
        <p:nvSpPr>
          <p:cNvPr id="327688" name="Text Box 8"/>
          <p:cNvSpPr txBox="1">
            <a:spLocks noChangeArrowheads="1"/>
          </p:cNvSpPr>
          <p:nvPr/>
        </p:nvSpPr>
        <p:spPr bwMode="auto">
          <a:xfrm>
            <a:off x="4273550" y="4090988"/>
            <a:ext cx="178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dirty="0"/>
              <a:t>Lumbriculus </a:t>
            </a:r>
            <a:r>
              <a:rPr lang="en-US" dirty="0"/>
              <a:t>sp.</a:t>
            </a:r>
          </a:p>
        </p:txBody>
      </p:sp>
      <p:sp>
        <p:nvSpPr>
          <p:cNvPr id="327689" name="Text Box 9"/>
          <p:cNvSpPr txBox="1">
            <a:spLocks noChangeArrowheads="1"/>
          </p:cNvSpPr>
          <p:nvPr/>
        </p:nvSpPr>
        <p:spPr bwMode="auto">
          <a:xfrm>
            <a:off x="981075" y="4935538"/>
            <a:ext cx="178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dirty="0"/>
              <a:t>Chironomus </a:t>
            </a:r>
            <a:r>
              <a:rPr lang="en-US" dirty="0"/>
              <a:t>sp.</a:t>
            </a:r>
          </a:p>
        </p:txBody>
      </p:sp>
      <p:pic>
        <p:nvPicPr>
          <p:cNvPr id="327697"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3983038"/>
            <a:ext cx="2895600" cy="1503362"/>
          </a:xfrm>
          <a:prstGeom prst="rect">
            <a:avLst/>
          </a:prstGeom>
          <a:noFill/>
          <a:ln w="25400">
            <a:solidFill>
              <a:srgbClr val="DBDA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696"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9938" y="2667000"/>
            <a:ext cx="1541462" cy="1828800"/>
          </a:xfrm>
          <a:prstGeom prst="rect">
            <a:avLst/>
          </a:prstGeom>
          <a:noFill/>
          <a:ln w="25400">
            <a:solidFill>
              <a:srgbClr val="DBDA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698" name="Text Box 18"/>
          <p:cNvSpPr txBox="1">
            <a:spLocks noChangeArrowheads="1"/>
          </p:cNvSpPr>
          <p:nvPr/>
        </p:nvSpPr>
        <p:spPr bwMode="auto">
          <a:xfrm>
            <a:off x="1092200" y="5805488"/>
            <a:ext cx="178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dirty="0"/>
              <a:t>Chironomus </a:t>
            </a:r>
            <a:r>
              <a:rPr lang="en-US" dirty="0"/>
              <a:t>sp.</a:t>
            </a:r>
          </a:p>
        </p:txBody>
      </p:sp>
      <p:sp>
        <p:nvSpPr>
          <p:cNvPr id="327699" name="Text Box 19"/>
          <p:cNvSpPr txBox="1">
            <a:spLocks noChangeArrowheads="1"/>
          </p:cNvSpPr>
          <p:nvPr/>
        </p:nvSpPr>
        <p:spPr bwMode="auto">
          <a:xfrm>
            <a:off x="457200" y="5448300"/>
            <a:ext cx="2524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latin typeface="Tahoma" pitchFamily="34" charset="0"/>
              </a:rPr>
              <a:t>Source: Springborn Smithers Laboratories</a:t>
            </a:r>
          </a:p>
        </p:txBody>
      </p:sp>
      <p:pic>
        <p:nvPicPr>
          <p:cNvPr id="32770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500" y="2667000"/>
            <a:ext cx="1352550" cy="1827213"/>
          </a:xfrm>
          <a:prstGeom prst="rect">
            <a:avLst/>
          </a:prstGeom>
          <a:noFill/>
          <a:ln w="25400">
            <a:solidFill>
              <a:srgbClr val="DBDA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01" name="Rectangle 21"/>
          <p:cNvSpPr>
            <a:spLocks noChangeArrowheads="1"/>
          </p:cNvSpPr>
          <p:nvPr/>
        </p:nvSpPr>
        <p:spPr bwMode="auto">
          <a:xfrm>
            <a:off x="897731" y="1474561"/>
            <a:ext cx="7315200" cy="8858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7704" name="Text Box 24"/>
          <p:cNvSpPr txBox="1">
            <a:spLocks noChangeArrowheads="1"/>
          </p:cNvSpPr>
          <p:nvPr/>
        </p:nvSpPr>
        <p:spPr bwMode="auto">
          <a:xfrm>
            <a:off x="1873250" y="1542823"/>
            <a:ext cx="53736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spcBef>
                <a:spcPct val="20000"/>
              </a:spcBef>
              <a:buClr>
                <a:schemeClr val="hlink"/>
              </a:buClr>
              <a:buSzPct val="65000"/>
              <a:buFont typeface="Wingdings" pitchFamily="2" charset="2"/>
              <a:buNone/>
            </a:pPr>
            <a:r>
              <a:rPr lang="en-US" sz="2400" dirty="0">
                <a:latin typeface="Tahoma" pitchFamily="34" charset="0"/>
              </a:rPr>
              <a:t>If binding to sediments &gt; Action Limit </a:t>
            </a:r>
          </a:p>
          <a:p>
            <a:pPr algn="ctr">
              <a:lnSpc>
                <a:spcPct val="80000"/>
              </a:lnSpc>
              <a:spcBef>
                <a:spcPct val="20000"/>
              </a:spcBef>
              <a:buClr>
                <a:schemeClr val="hlink"/>
              </a:buClr>
              <a:buSzPct val="65000"/>
              <a:buFont typeface="Wingdings" pitchFamily="2" charset="2"/>
              <a:buNone/>
            </a:pPr>
            <a:r>
              <a:rPr lang="en-US" sz="2400" dirty="0">
                <a:latin typeface="Tahoma" pitchFamily="34" charset="0"/>
              </a:rPr>
              <a:t>triggers </a:t>
            </a:r>
            <a:r>
              <a:rPr lang="en-US" sz="2400" dirty="0">
                <a:latin typeface="Tahoma" pitchFamily="34" charset="0"/>
                <a:sym typeface="Wingdings" pitchFamily="2" charset="2"/>
              </a:rPr>
              <a:t>sediment effects testing</a:t>
            </a:r>
          </a:p>
        </p:txBody>
      </p:sp>
      <p:sp>
        <p:nvSpPr>
          <p:cNvPr id="15" name="Rectangle 14"/>
          <p:cNvSpPr/>
          <p:nvPr/>
        </p:nvSpPr>
        <p:spPr>
          <a:xfrm>
            <a:off x="-16669" y="6350"/>
            <a:ext cx="9144000" cy="106045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Sediment Toxicity</a:t>
            </a:r>
          </a:p>
        </p:txBody>
      </p:sp>
    </p:spTree>
    <p:extLst>
      <p:ext uri="{BB962C8B-B14F-4D97-AF65-F5344CB8AC3E}">
        <p14:creationId xmlns:p14="http://schemas.microsoft.com/office/powerpoint/2010/main" val="3460972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9" name="Picture 3" descr=" Healthy, fertile soils – courtesy of earthworms © Roger Key "/>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25" y="2588192"/>
            <a:ext cx="2632075" cy="1652588"/>
          </a:xfrm>
          <a:prstGeom prst="rect">
            <a:avLst/>
          </a:prstGeom>
          <a:noFill/>
          <a:ln w="25400">
            <a:solidFill>
              <a:srgbClr val="DBDA80"/>
            </a:solidFill>
            <a:miter lim="800000"/>
            <a:headEnd/>
            <a:tailEnd/>
          </a:ln>
          <a:extLst>
            <a:ext uri="{909E8E84-426E-40DD-AFC4-6F175D3DCCD1}">
              <a14:hiddenFill xmlns:a14="http://schemas.microsoft.com/office/drawing/2010/main">
                <a:solidFill>
                  <a:srgbClr val="FFFFFF"/>
                </a:solidFill>
              </a14:hiddenFill>
            </a:ext>
          </a:extLst>
        </p:spPr>
      </p:pic>
      <p:pic>
        <p:nvPicPr>
          <p:cNvPr id="362501" name="Picture 5" descr="collembola"/>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3511" y="2546237"/>
            <a:ext cx="2633662" cy="1657350"/>
          </a:xfrm>
          <a:prstGeom prst="rect">
            <a:avLst/>
          </a:prstGeom>
          <a:noFill/>
          <a:ln w="25400">
            <a:solidFill>
              <a:srgbClr val="DBDA80"/>
            </a:solidFill>
            <a:miter lim="800000"/>
            <a:headEnd/>
            <a:tailEnd/>
          </a:ln>
          <a:extLst>
            <a:ext uri="{909E8E84-426E-40DD-AFC4-6F175D3DCCD1}">
              <a14:hiddenFill xmlns:a14="http://schemas.microsoft.com/office/drawing/2010/main">
                <a:solidFill>
                  <a:srgbClr val="FFFFFF"/>
                </a:solidFill>
              </a14:hiddenFill>
            </a:ext>
          </a:extLst>
        </p:spPr>
      </p:pic>
      <p:sp>
        <p:nvSpPr>
          <p:cNvPr id="362502" name="Text Box 6"/>
          <p:cNvSpPr txBox="1">
            <a:spLocks noChangeArrowheads="1"/>
          </p:cNvSpPr>
          <p:nvPr/>
        </p:nvSpPr>
        <p:spPr bwMode="auto">
          <a:xfrm>
            <a:off x="7016750" y="3714750"/>
            <a:ext cx="1357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BDA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1" dirty="0">
                <a:solidFill>
                  <a:srgbClr val="000000"/>
                </a:solidFill>
              </a:rPr>
              <a:t>Collembola sp.</a:t>
            </a:r>
          </a:p>
        </p:txBody>
      </p:sp>
      <p:pic>
        <p:nvPicPr>
          <p:cNvPr id="362503" name="Picture 7"/>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899" y="3241335"/>
            <a:ext cx="1617663" cy="2436812"/>
          </a:xfrm>
          <a:prstGeom prst="rect">
            <a:avLst/>
          </a:prstGeom>
          <a:noFill/>
          <a:ln w="38100">
            <a:solidFill>
              <a:srgbClr val="DBDA80"/>
            </a:solidFill>
            <a:miter lim="800000"/>
            <a:headEnd/>
            <a:tailEnd/>
          </a:ln>
          <a:extLst>
            <a:ext uri="{909E8E84-426E-40DD-AFC4-6F175D3DCCD1}">
              <a14:hiddenFill xmlns:a14="http://schemas.microsoft.com/office/drawing/2010/main">
                <a:solidFill>
                  <a:srgbClr val="FFFFFF"/>
                </a:solidFill>
              </a14:hiddenFill>
            </a:ext>
          </a:extLst>
        </p:spPr>
      </p:pic>
      <p:pic>
        <p:nvPicPr>
          <p:cNvPr id="362505" name="Picture 9"/>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338" y="4390231"/>
            <a:ext cx="2632075" cy="2065337"/>
          </a:xfrm>
          <a:prstGeom prst="rect">
            <a:avLst/>
          </a:prstGeom>
          <a:noFill/>
          <a:ln w="25400">
            <a:solidFill>
              <a:srgbClr val="DBDA80"/>
            </a:solidFill>
            <a:miter lim="800000"/>
            <a:headEnd/>
            <a:tailEnd/>
          </a:ln>
          <a:extLst>
            <a:ext uri="{909E8E84-426E-40DD-AFC4-6F175D3DCCD1}">
              <a14:hiddenFill xmlns:a14="http://schemas.microsoft.com/office/drawing/2010/main">
                <a:solidFill>
                  <a:srgbClr val="FFFFFF"/>
                </a:solidFill>
              </a14:hiddenFill>
            </a:ext>
          </a:extLst>
        </p:spPr>
      </p:pic>
      <p:pic>
        <p:nvPicPr>
          <p:cNvPr id="362506" name="Picture 10"/>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2625" y="4423455"/>
            <a:ext cx="2632075" cy="2066925"/>
          </a:xfrm>
          <a:prstGeom prst="rect">
            <a:avLst/>
          </a:prstGeom>
          <a:noFill/>
          <a:ln w="25400">
            <a:solidFill>
              <a:srgbClr val="DBDA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2516" name="Rectangle 20"/>
          <p:cNvSpPr>
            <a:spLocks noChangeArrowheads="1"/>
          </p:cNvSpPr>
          <p:nvPr/>
        </p:nvSpPr>
        <p:spPr bwMode="auto">
          <a:xfrm>
            <a:off x="914400" y="1430791"/>
            <a:ext cx="7315200" cy="9953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2517" name="Text Box 21"/>
          <p:cNvSpPr txBox="1">
            <a:spLocks noChangeArrowheads="1"/>
          </p:cNvSpPr>
          <p:nvPr/>
        </p:nvSpPr>
        <p:spPr bwMode="auto">
          <a:xfrm>
            <a:off x="2279650" y="1443945"/>
            <a:ext cx="4584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latin typeface="Tahoma" pitchFamily="34" charset="0"/>
              </a:rPr>
              <a:t>If log K</a:t>
            </a:r>
            <a:r>
              <a:rPr lang="en-US" sz="2400" baseline="-25000" dirty="0">
                <a:latin typeface="Tahoma" pitchFamily="34" charset="0"/>
              </a:rPr>
              <a:t>oc</a:t>
            </a:r>
            <a:r>
              <a:rPr lang="en-US" sz="2400" dirty="0">
                <a:latin typeface="Tahoma" pitchFamily="34" charset="0"/>
              </a:rPr>
              <a:t> &gt; Action Limit </a:t>
            </a:r>
          </a:p>
          <a:p>
            <a:pPr algn="ctr"/>
            <a:r>
              <a:rPr lang="en-US" sz="2400" dirty="0">
                <a:latin typeface="Tahoma" pitchFamily="34" charset="0"/>
              </a:rPr>
              <a:t>triggers </a:t>
            </a:r>
            <a:r>
              <a:rPr lang="en-US" sz="2400" dirty="0">
                <a:latin typeface="Tahoma" pitchFamily="34" charset="0"/>
                <a:sym typeface="Wingdings" pitchFamily="2" charset="2"/>
              </a:rPr>
              <a:t>terrestrial effects testing</a:t>
            </a:r>
          </a:p>
        </p:txBody>
      </p:sp>
      <p:sp>
        <p:nvSpPr>
          <p:cNvPr id="11" name="Rectangle 10"/>
          <p:cNvSpPr/>
          <p:nvPr/>
        </p:nvSpPr>
        <p:spPr>
          <a:xfrm>
            <a:off x="8731" y="14514"/>
            <a:ext cx="9144000" cy="976086"/>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Terrestrial Fate and Effects</a:t>
            </a:r>
          </a:p>
        </p:txBody>
      </p:sp>
    </p:spTree>
    <p:extLst>
      <p:ext uri="{BB962C8B-B14F-4D97-AF65-F5344CB8AC3E}">
        <p14:creationId xmlns:p14="http://schemas.microsoft.com/office/powerpoint/2010/main" val="91125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4060" name="Group 12"/>
          <p:cNvGrpSpPr>
            <a:grpSpLocks/>
          </p:cNvGrpSpPr>
          <p:nvPr/>
        </p:nvGrpSpPr>
        <p:grpSpPr bwMode="auto">
          <a:xfrm>
            <a:off x="2757488" y="3006725"/>
            <a:ext cx="3629025" cy="2632075"/>
            <a:chOff x="872" y="2160"/>
            <a:chExt cx="1576" cy="1658"/>
          </a:xfrm>
        </p:grpSpPr>
        <p:pic>
          <p:nvPicPr>
            <p:cNvPr id="51406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2160"/>
              <a:ext cx="1536" cy="1519"/>
            </a:xfrm>
            <a:prstGeom prst="rect">
              <a:avLst/>
            </a:prstGeom>
            <a:noFill/>
            <a:ln w="25400">
              <a:solidFill>
                <a:srgbClr val="DBDA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4062" name="Text Box 14"/>
            <p:cNvSpPr txBox="1">
              <a:spLocks noChangeArrowheads="1"/>
            </p:cNvSpPr>
            <p:nvPr/>
          </p:nvSpPr>
          <p:spPr bwMode="auto">
            <a:xfrm>
              <a:off x="872" y="3664"/>
              <a:ext cx="10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latin typeface="Tahoma" pitchFamily="34" charset="0"/>
                </a:rPr>
                <a:t>Source: Springborn Smithers Laboratories</a:t>
              </a:r>
            </a:p>
          </p:txBody>
        </p:sp>
      </p:grpSp>
      <p:sp>
        <p:nvSpPr>
          <p:cNvPr id="514064" name="Rectangle 16"/>
          <p:cNvSpPr>
            <a:spLocks noChangeArrowheads="1"/>
          </p:cNvSpPr>
          <p:nvPr/>
        </p:nvSpPr>
        <p:spPr bwMode="auto">
          <a:xfrm>
            <a:off x="914400" y="1595438"/>
            <a:ext cx="7315200" cy="9953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4065" name="Text Box 17"/>
          <p:cNvSpPr txBox="1">
            <a:spLocks noChangeArrowheads="1"/>
          </p:cNvSpPr>
          <p:nvPr/>
        </p:nvSpPr>
        <p:spPr bwMode="auto">
          <a:xfrm>
            <a:off x="2314575" y="1681163"/>
            <a:ext cx="44846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latin typeface="Tahoma" pitchFamily="34" charset="0"/>
              </a:rPr>
              <a:t>If log K</a:t>
            </a:r>
            <a:r>
              <a:rPr lang="en-US" sz="2400" baseline="-25000" dirty="0">
                <a:latin typeface="Tahoma" pitchFamily="34" charset="0"/>
              </a:rPr>
              <a:t>ow</a:t>
            </a:r>
            <a:r>
              <a:rPr lang="en-US" sz="2400" dirty="0">
                <a:latin typeface="Tahoma" pitchFamily="34" charset="0"/>
              </a:rPr>
              <a:t> &gt; Action Limit </a:t>
            </a:r>
          </a:p>
          <a:p>
            <a:pPr algn="ctr"/>
            <a:r>
              <a:rPr lang="en-US" sz="2400" dirty="0">
                <a:latin typeface="Tahoma" pitchFamily="34" charset="0"/>
              </a:rPr>
              <a:t>triggers </a:t>
            </a:r>
            <a:r>
              <a:rPr lang="en-US" sz="2400" dirty="0">
                <a:latin typeface="Tahoma" pitchFamily="34" charset="0"/>
                <a:sym typeface="Wingdings" pitchFamily="2" charset="2"/>
              </a:rPr>
              <a:t>bioaccumulation testing</a:t>
            </a:r>
          </a:p>
        </p:txBody>
      </p:sp>
      <p:sp>
        <p:nvSpPr>
          <p:cNvPr id="8" name="Rectangle 7"/>
          <p:cNvSpPr/>
          <p:nvPr/>
        </p:nvSpPr>
        <p:spPr>
          <a:xfrm>
            <a:off x="-51254" y="0"/>
            <a:ext cx="9195254" cy="106680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Bioconcentration in Fish</a:t>
            </a:r>
          </a:p>
        </p:txBody>
      </p:sp>
    </p:spTree>
    <p:extLst>
      <p:ext uri="{BB962C8B-B14F-4D97-AF65-F5344CB8AC3E}">
        <p14:creationId xmlns:p14="http://schemas.microsoft.com/office/powerpoint/2010/main" val="3816856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86" y="1143000"/>
            <a:ext cx="8458200" cy="519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0" y="-304800"/>
            <a:ext cx="9144000" cy="1200329"/>
          </a:xfrm>
          <a:prstGeom prst="rect">
            <a:avLst/>
          </a:prstGeom>
          <a:solidFill>
            <a:srgbClr val="008080"/>
          </a:solidFill>
        </p:spPr>
        <p:txBody>
          <a:bodyPr wrap="square" rtlCol="0">
            <a:spAutoFit/>
          </a:bodyPr>
          <a:lstStyle/>
          <a:p>
            <a:pPr algn="ctr"/>
            <a:endParaRPr lang="en-US" sz="1400" dirty="0" smtClean="0">
              <a:solidFill>
                <a:schemeClr val="bg1"/>
              </a:solidFill>
            </a:endParaRPr>
          </a:p>
          <a:p>
            <a:pPr algn="ctr"/>
            <a:r>
              <a:rPr lang="en-US" sz="4400" b="1" dirty="0" smtClean="0">
                <a:solidFill>
                  <a:schemeClr val="bg1"/>
                </a:solidFill>
              </a:rPr>
              <a:t>Sitagliptin Profile</a:t>
            </a:r>
          </a:p>
          <a:p>
            <a:pPr algn="ctr"/>
            <a:endParaRPr lang="en-US" sz="1400" dirty="0">
              <a:solidFill>
                <a:schemeClr val="bg1"/>
              </a:solidFill>
            </a:endParaRPr>
          </a:p>
        </p:txBody>
      </p:sp>
      <p:sp>
        <p:nvSpPr>
          <p:cNvPr id="5" name="Text Box 86"/>
          <p:cNvSpPr txBox="1">
            <a:spLocks noChangeArrowheads="1"/>
          </p:cNvSpPr>
          <p:nvPr/>
        </p:nvSpPr>
        <p:spPr bwMode="auto">
          <a:xfrm>
            <a:off x="304800" y="6369169"/>
            <a:ext cx="58513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t>1: Most sensitive species.  Other chronic aquatic toxicity tests conducted </a:t>
            </a:r>
            <a:r>
              <a:rPr lang="en-US" sz="1000" dirty="0" smtClean="0"/>
              <a:t>were</a:t>
            </a:r>
          </a:p>
          <a:p>
            <a:pPr eaLnBrk="1" hangingPunct="1"/>
            <a:r>
              <a:rPr lang="en-US" sz="1000" dirty="0" smtClean="0"/>
              <a:t> the Fish </a:t>
            </a:r>
            <a:r>
              <a:rPr lang="en-US" sz="1000" dirty="0"/>
              <a:t>Early Life State and Daphnia Reproduction</a:t>
            </a:r>
          </a:p>
        </p:txBody>
      </p:sp>
    </p:spTree>
    <p:extLst>
      <p:ext uri="{BB962C8B-B14F-4D97-AF65-F5344CB8AC3E}">
        <p14:creationId xmlns:p14="http://schemas.microsoft.com/office/powerpoint/2010/main" val="522395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0" y="0"/>
            <a:ext cx="9144000" cy="1066800"/>
          </a:xfrm>
          <a:prstGeom prst="rect">
            <a:avLst/>
          </a:prstGeom>
          <a:solidFill>
            <a:srgbClr val="008080"/>
          </a:solidFill>
        </p:spPr>
        <p:style>
          <a:lnRef idx="0">
            <a:schemeClr val="accent1"/>
          </a:lnRef>
          <a:fillRef idx="3">
            <a:schemeClr val="accent1"/>
          </a:fillRef>
          <a:effectRef idx="3">
            <a:schemeClr val="accent1"/>
          </a:effectRef>
          <a:fontRef idx="minor">
            <a:schemeClr val="lt1"/>
          </a:fontRef>
        </p:style>
        <p:txBody>
          <a:bodyPr vert="horz" lIns="459806" tIns="229903" rIns="459806" bIns="229903" rtlCol="0" anchor="ctr">
            <a:noAutofit/>
          </a:bodyPr>
          <a:lstStyle>
            <a:lvl1pPr algn="ctr" defTabSz="4598060" rtl="0" eaLnBrk="1" latinLnBrk="0" hangingPunct="1">
              <a:spcBef>
                <a:spcPct val="0"/>
              </a:spcBef>
              <a:buNone/>
              <a:defRPr sz="22100" kern="1200">
                <a:solidFill>
                  <a:schemeClr val="tx1"/>
                </a:solidFill>
                <a:latin typeface="+mj-lt"/>
                <a:ea typeface="+mj-ea"/>
                <a:cs typeface="+mj-cs"/>
              </a:defRPr>
            </a:lvl1pPr>
          </a:lstStyle>
          <a:p>
            <a:r>
              <a:rPr lang="en-US" sz="4500" b="1" dirty="0" smtClean="0">
                <a:solidFill>
                  <a:schemeClr val="bg1"/>
                </a:solidFill>
              </a:rPr>
              <a:t>Metformin Profile</a:t>
            </a:r>
            <a:endParaRPr lang="en-US" sz="4500" b="1" dirty="0">
              <a:solidFill>
                <a:schemeClr val="bg1"/>
              </a:solidFill>
            </a:endParaRPr>
          </a:p>
        </p:txBody>
      </p:sp>
      <p:pic>
        <p:nvPicPr>
          <p:cNvPr id="5" name="Picture 93" descr="Image:MetforminStructu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721" y="1415043"/>
            <a:ext cx="1865279" cy="10761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 name="Group 89"/>
          <p:cNvGraphicFramePr>
            <a:graphicFrameLocks/>
          </p:cNvGraphicFramePr>
          <p:nvPr>
            <p:extLst>
              <p:ext uri="{D42A27DB-BD31-4B8C-83A1-F6EECF244321}">
                <p14:modId xmlns:p14="http://schemas.microsoft.com/office/powerpoint/2010/main" val="1603537607"/>
              </p:ext>
            </p:extLst>
          </p:nvPr>
        </p:nvGraphicFramePr>
        <p:xfrm>
          <a:off x="228600" y="2663326"/>
          <a:ext cx="4644533" cy="3522734"/>
        </p:xfrm>
        <a:graphic>
          <a:graphicData uri="http://schemas.openxmlformats.org/drawingml/2006/table">
            <a:tbl>
              <a:tblPr/>
              <a:tblGrid>
                <a:gridCol w="2990664"/>
                <a:gridCol w="1653869"/>
              </a:tblGrid>
              <a:tr h="31716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Property</a:t>
                      </a:r>
                    </a:p>
                  </a:txBody>
                  <a:tcPr marT="45725" marB="4572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Value</a:t>
                      </a:r>
                    </a:p>
                  </a:txBody>
                  <a:tcPr marT="45725" marB="4572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0611">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MW</a:t>
                      </a:r>
                    </a:p>
                  </a:txBody>
                  <a:tcPr marT="45725" marB="4572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165.63 g/mole</a:t>
                      </a:r>
                    </a:p>
                  </a:txBody>
                  <a:tcPr marT="45725" marB="4572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1716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Solubility @ pH 7</a:t>
                      </a:r>
                    </a:p>
                  </a:txBody>
                  <a:tcPr marT="45725" marB="4572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286 g/L</a:t>
                      </a:r>
                    </a:p>
                  </a:txBody>
                  <a:tcPr marT="45725" marB="4572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1716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log Kow (OECD 107) </a:t>
                      </a:r>
                    </a:p>
                  </a:txBody>
                  <a:tcPr marT="45725" marB="4572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&lt; -2</a:t>
                      </a:r>
                    </a:p>
                  </a:txBody>
                  <a:tcPr marT="45725" marB="4572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0611">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log Koc: soils (OECD 106)</a:t>
                      </a:r>
                    </a:p>
                  </a:txBody>
                  <a:tcPr marT="45725" marB="4572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1.8 – 4.3</a:t>
                      </a:r>
                    </a:p>
                  </a:txBody>
                  <a:tcPr marT="45725" marB="4572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1716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Kd: sludge (OECD 106)</a:t>
                      </a:r>
                    </a:p>
                  </a:txBody>
                  <a:tcPr marT="45725" marB="4572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0.90</a:t>
                      </a:r>
                    </a:p>
                  </a:txBody>
                  <a:tcPr marT="45725" marB="4572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0611">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Sludge Biodeg (OECD 314)</a:t>
                      </a:r>
                    </a:p>
                  </a:txBody>
                  <a:tcPr marT="45725" marB="4572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0.34 hr</a:t>
                      </a:r>
                      <a:r>
                        <a:rPr kumimoji="0" lang="en-US" sz="1600" b="0" i="0" u="none" strike="noStrike" cap="none" normalizeH="0" baseline="30000" dirty="0" smtClean="0">
                          <a:ln>
                            <a:noFill/>
                          </a:ln>
                          <a:solidFill>
                            <a:schemeClr val="tx1"/>
                          </a:solidFill>
                          <a:effectLst/>
                          <a:latin typeface="Arial" charset="0"/>
                          <a:cs typeface="Arial" charset="0"/>
                        </a:rPr>
                        <a:t>-1</a:t>
                      </a:r>
                      <a:endParaRPr kumimoji="0" lang="en-US" sz="1600" b="0" i="0" u="none" strike="noStrike" cap="none" normalizeH="0" baseline="0" dirty="0" smtClean="0">
                        <a:ln>
                          <a:noFill/>
                        </a:ln>
                        <a:solidFill>
                          <a:schemeClr val="tx1"/>
                        </a:solidFill>
                        <a:effectLst/>
                        <a:latin typeface="Arial" charset="0"/>
                        <a:cs typeface="Arial" charset="0"/>
                      </a:endParaRPr>
                    </a:p>
                  </a:txBody>
                  <a:tcPr marT="45725" marB="4572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47814">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NOEC fathead minnow (OECD 210)</a:t>
                      </a:r>
                      <a:r>
                        <a:rPr kumimoji="0" lang="en-US" sz="1600" b="0" i="0" u="none" strike="noStrike" cap="none" normalizeH="0" baseline="30000" dirty="0" smtClean="0">
                          <a:ln>
                            <a:noFill/>
                          </a:ln>
                          <a:solidFill>
                            <a:schemeClr val="tx1"/>
                          </a:solidFill>
                          <a:effectLst/>
                          <a:latin typeface="Arial" charset="0"/>
                          <a:cs typeface="Arial" charset="0"/>
                        </a:rPr>
                        <a:t>1</a:t>
                      </a:r>
                    </a:p>
                  </a:txBody>
                  <a:tcPr marT="45725" marB="4572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10 mg/L</a:t>
                      </a:r>
                    </a:p>
                  </a:txBody>
                  <a:tcPr marT="45725" marB="4572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0611">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NOEC midge (OECD 218)</a:t>
                      </a:r>
                      <a:endParaRPr kumimoji="0" lang="en-US" sz="1600" b="0" i="0" u="none" strike="noStrike" cap="none" normalizeH="0" baseline="30000" dirty="0" smtClean="0">
                        <a:ln>
                          <a:noFill/>
                        </a:ln>
                        <a:solidFill>
                          <a:schemeClr val="tx1"/>
                        </a:solidFill>
                        <a:effectLst/>
                        <a:latin typeface="Arial" charset="0"/>
                        <a:cs typeface="Arial" charset="0"/>
                      </a:endParaRPr>
                    </a:p>
                  </a:txBody>
                  <a:tcPr marT="45725" marB="4572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62 mg/kg</a:t>
                      </a:r>
                    </a:p>
                  </a:txBody>
                  <a:tcPr marT="45725" marB="4572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Content Placeholder 1"/>
          <p:cNvSpPr txBox="1">
            <a:spLocks/>
          </p:cNvSpPr>
          <p:nvPr/>
        </p:nvSpPr>
        <p:spPr>
          <a:xfrm>
            <a:off x="4495800" y="1427704"/>
            <a:ext cx="5257800" cy="1467896"/>
          </a:xfrm>
          <a:prstGeom prst="rect">
            <a:avLst/>
          </a:prstGeom>
        </p:spPr>
        <p:txBody>
          <a:bodyPr vert="horz" lIns="459806" tIns="229903" rIns="459806" bIns="229903" rtlCol="0">
            <a:noAutofit/>
          </a:bodyPr>
          <a:lstStyle>
            <a:lvl1pPr marL="1724273" indent="-1724273" algn="l" defTabSz="4598060"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35924" indent="-1436894" algn="l" defTabSz="4598060"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47576" indent="-1149515" algn="l" defTabSz="4598060"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4660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4563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4466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4369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42727"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41757"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9pPr>
          </a:lstStyle>
          <a:p>
            <a:pPr marL="273050" indent="-273050">
              <a:lnSpc>
                <a:spcPct val="80000"/>
              </a:lnSpc>
              <a:defRPr/>
            </a:pPr>
            <a:r>
              <a:rPr lang="en-US" sz="1600" dirty="0" smtClean="0"/>
              <a:t>Metformin HCl is a biguanide antidiabetic agent currently marketed by Merck in combination with sitagliptin as Janumet</a:t>
            </a:r>
            <a:r>
              <a:rPr lang="en-US" sz="1600" baseline="30000" dirty="0" smtClean="0"/>
              <a:t>TM</a:t>
            </a:r>
          </a:p>
          <a:p>
            <a:pPr marL="273050" indent="-273050">
              <a:lnSpc>
                <a:spcPct val="80000"/>
              </a:lnSpc>
              <a:defRPr/>
            </a:pPr>
            <a:endParaRPr lang="en-US" sz="1600" dirty="0" smtClean="0"/>
          </a:p>
          <a:p>
            <a:pPr marL="273050" indent="-273050">
              <a:lnSpc>
                <a:spcPct val="80000"/>
              </a:lnSpc>
              <a:defRPr/>
            </a:pPr>
            <a:r>
              <a:rPr lang="en-US" sz="1600" dirty="0" smtClean="0"/>
              <a:t>It reduces blood glucose concentrations       primarily by suppressing hepatic glucose         production.</a:t>
            </a:r>
          </a:p>
          <a:p>
            <a:pPr marL="273050" indent="-273050">
              <a:lnSpc>
                <a:spcPct val="80000"/>
              </a:lnSpc>
              <a:buFontTx/>
              <a:buNone/>
              <a:defRPr/>
            </a:pPr>
            <a:endParaRPr lang="en-US" sz="1600" dirty="0" smtClean="0"/>
          </a:p>
          <a:p>
            <a:pPr marL="273050" indent="-273050">
              <a:lnSpc>
                <a:spcPct val="80000"/>
              </a:lnSpc>
              <a:defRPr/>
            </a:pPr>
            <a:r>
              <a:rPr lang="en-US" sz="1600" dirty="0" smtClean="0"/>
              <a:t>Extrahepatic effects of metformin include increased insulin-stimulated glucose transport, glucose utilization and glycogen synthesis skeletal muscle and glucose oxidation and storage in glycogen and fat.</a:t>
            </a:r>
          </a:p>
          <a:p>
            <a:pPr marL="273050" indent="-273050">
              <a:lnSpc>
                <a:spcPct val="80000"/>
              </a:lnSpc>
              <a:defRPr/>
            </a:pPr>
            <a:endParaRPr lang="en-US" sz="1600" dirty="0" smtClean="0"/>
          </a:p>
          <a:p>
            <a:pPr marL="273050" indent="-273050">
              <a:lnSpc>
                <a:spcPct val="80000"/>
              </a:lnSpc>
              <a:defRPr/>
            </a:pPr>
            <a:r>
              <a:rPr lang="en-US" sz="1600" dirty="0" smtClean="0"/>
              <a:t>Metformin also decreases blood glucose concentrations by reducing the rate of absorption of glucose from the intestine. </a:t>
            </a:r>
          </a:p>
        </p:txBody>
      </p:sp>
      <p:sp>
        <p:nvSpPr>
          <p:cNvPr id="8" name="Text Box 86"/>
          <p:cNvSpPr txBox="1">
            <a:spLocks noChangeArrowheads="1"/>
          </p:cNvSpPr>
          <p:nvPr/>
        </p:nvSpPr>
        <p:spPr bwMode="auto">
          <a:xfrm>
            <a:off x="401912" y="6248400"/>
            <a:ext cx="409388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a:t>1: Most sensitive species, no effects seen at highest concentration tested.  </a:t>
            </a:r>
            <a:r>
              <a:rPr lang="en-US" sz="900" dirty="0" smtClean="0"/>
              <a:t>Other  </a:t>
            </a:r>
            <a:r>
              <a:rPr lang="en-US" sz="900" dirty="0"/>
              <a:t>chronic aquatic toxicity tests conducted were the Green Algae and Daphnia Reproduction</a:t>
            </a:r>
          </a:p>
        </p:txBody>
      </p:sp>
      <p:pic>
        <p:nvPicPr>
          <p:cNvPr id="9" name="Picture 85" descr="janum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9183" y="5715000"/>
            <a:ext cx="1311034" cy="83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919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0" y="0"/>
            <a:ext cx="9144000" cy="1066800"/>
          </a:xfrm>
          <a:prstGeom prst="rect">
            <a:avLst/>
          </a:prstGeom>
          <a:solidFill>
            <a:srgbClr val="008080"/>
          </a:solidFill>
        </p:spPr>
        <p:style>
          <a:lnRef idx="0">
            <a:schemeClr val="accent1"/>
          </a:lnRef>
          <a:fillRef idx="3">
            <a:schemeClr val="accent1"/>
          </a:fillRef>
          <a:effectRef idx="3">
            <a:schemeClr val="accent1"/>
          </a:effectRef>
          <a:fontRef idx="minor">
            <a:schemeClr val="lt1"/>
          </a:fontRef>
        </p:style>
        <p:txBody>
          <a:bodyPr vert="horz" lIns="459806" tIns="229903" rIns="459806" bIns="229903" rtlCol="0" anchor="ctr">
            <a:noAutofit/>
          </a:bodyPr>
          <a:lstStyle>
            <a:lvl1pPr algn="ctr" defTabSz="4598060" rtl="0" eaLnBrk="1" latinLnBrk="0" hangingPunct="1">
              <a:spcBef>
                <a:spcPct val="0"/>
              </a:spcBef>
              <a:buNone/>
              <a:defRPr sz="22100" kern="1200">
                <a:solidFill>
                  <a:schemeClr val="tx1"/>
                </a:solidFill>
                <a:latin typeface="+mj-lt"/>
                <a:ea typeface="+mj-ea"/>
                <a:cs typeface="+mj-cs"/>
              </a:defRPr>
            </a:lvl1pPr>
          </a:lstStyle>
          <a:p>
            <a:r>
              <a:rPr lang="en-US" sz="4500" b="1" dirty="0" smtClean="0">
                <a:solidFill>
                  <a:schemeClr val="bg1"/>
                </a:solidFill>
              </a:rPr>
              <a:t>Risk Assessment Approach</a:t>
            </a:r>
            <a:endParaRPr lang="en-US" sz="4500" b="1" dirty="0">
              <a:solidFill>
                <a:schemeClr val="bg1"/>
              </a:solidFill>
            </a:endParaRPr>
          </a:p>
        </p:txBody>
      </p:sp>
      <p:sp>
        <p:nvSpPr>
          <p:cNvPr id="5" name="AutoShape 11"/>
          <p:cNvSpPr>
            <a:spLocks noChangeArrowheads="1"/>
          </p:cNvSpPr>
          <p:nvPr/>
        </p:nvSpPr>
        <p:spPr bwMode="auto">
          <a:xfrm>
            <a:off x="3636410" y="3554989"/>
            <a:ext cx="2045458" cy="896838"/>
          </a:xfrm>
          <a:prstGeom prst="flowChartAlternateProcess">
            <a:avLst/>
          </a:prstGeom>
          <a:solidFill>
            <a:srgbClr val="009999"/>
          </a:solidFill>
          <a:ln w="9525">
            <a:solidFill>
              <a:schemeClr val="tx1"/>
            </a:solidFill>
            <a:miter lim="800000"/>
            <a:headEnd/>
            <a:tailEnd/>
          </a:ln>
          <a:effectLst/>
        </p:spPr>
        <p:txBody>
          <a:bodyPr anchor="ctr"/>
          <a:lstStyle/>
          <a:p>
            <a:pPr algn="ctr">
              <a:defRPr/>
            </a:pPr>
            <a:r>
              <a:rPr lang="en-US" sz="1000" b="1" dirty="0">
                <a:solidFill>
                  <a:schemeClr val="bg1"/>
                </a:solidFill>
              </a:rPr>
              <a:t>Calculated Predicted Environmental Concentrations (PEC)</a:t>
            </a:r>
          </a:p>
          <a:p>
            <a:pPr algn="ctr">
              <a:defRPr/>
            </a:pPr>
            <a:r>
              <a:rPr lang="en-US" sz="1000" dirty="0">
                <a:solidFill>
                  <a:schemeClr val="bg1"/>
                </a:solidFill>
              </a:rPr>
              <a:t>PhATE</a:t>
            </a:r>
          </a:p>
          <a:p>
            <a:pPr algn="ctr">
              <a:defRPr/>
            </a:pPr>
            <a:r>
              <a:rPr lang="en-US" sz="1000" dirty="0">
                <a:solidFill>
                  <a:schemeClr val="bg1"/>
                </a:solidFill>
              </a:rPr>
              <a:t>Great-ER</a:t>
            </a:r>
          </a:p>
          <a:p>
            <a:pPr algn="ctr">
              <a:defRPr/>
            </a:pPr>
            <a:r>
              <a:rPr lang="en-US" sz="1000" dirty="0">
                <a:solidFill>
                  <a:schemeClr val="bg1"/>
                </a:solidFill>
              </a:rPr>
              <a:t>EMA Defaults</a:t>
            </a:r>
          </a:p>
        </p:txBody>
      </p:sp>
      <p:sp>
        <p:nvSpPr>
          <p:cNvPr id="6" name="AutoShape 12"/>
          <p:cNvSpPr>
            <a:spLocks noChangeArrowheads="1"/>
          </p:cNvSpPr>
          <p:nvPr/>
        </p:nvSpPr>
        <p:spPr bwMode="auto">
          <a:xfrm>
            <a:off x="3636410" y="4745809"/>
            <a:ext cx="2045458" cy="709030"/>
          </a:xfrm>
          <a:prstGeom prst="flowChartAlternateProcess">
            <a:avLst/>
          </a:prstGeom>
          <a:solidFill>
            <a:srgbClr val="009999"/>
          </a:solidFill>
          <a:ln w="9525">
            <a:solidFill>
              <a:schemeClr val="tx1"/>
            </a:solidFill>
            <a:miter lim="800000"/>
            <a:headEnd/>
            <a:tailEnd/>
          </a:ln>
          <a:effectLst/>
        </p:spPr>
        <p:txBody>
          <a:bodyPr anchor="ctr"/>
          <a:lstStyle/>
          <a:p>
            <a:pPr algn="ctr">
              <a:defRPr/>
            </a:pPr>
            <a:r>
              <a:rPr lang="en-US" sz="1200" b="1" dirty="0" smtClean="0">
                <a:solidFill>
                  <a:schemeClr val="bg1"/>
                </a:solidFill>
              </a:rPr>
              <a:t>Determine No-Effect </a:t>
            </a:r>
            <a:r>
              <a:rPr lang="en-US" sz="1200" b="1" dirty="0">
                <a:solidFill>
                  <a:schemeClr val="bg1"/>
                </a:solidFill>
              </a:rPr>
              <a:t>Concentrations </a:t>
            </a:r>
            <a:r>
              <a:rPr lang="en-US" sz="1200" b="1" dirty="0" smtClean="0">
                <a:solidFill>
                  <a:schemeClr val="bg1"/>
                </a:solidFill>
              </a:rPr>
              <a:t>(NOECs</a:t>
            </a:r>
            <a:r>
              <a:rPr lang="en-US" sz="1200" b="1" dirty="0">
                <a:solidFill>
                  <a:schemeClr val="bg1"/>
                </a:solidFill>
              </a:rPr>
              <a:t>) for aquatic life</a:t>
            </a:r>
          </a:p>
        </p:txBody>
      </p:sp>
      <p:sp>
        <p:nvSpPr>
          <p:cNvPr id="7" name="AutoShape 11"/>
          <p:cNvSpPr>
            <a:spLocks noChangeArrowheads="1"/>
          </p:cNvSpPr>
          <p:nvPr/>
        </p:nvSpPr>
        <p:spPr bwMode="auto">
          <a:xfrm>
            <a:off x="3636410" y="5748819"/>
            <a:ext cx="2045458" cy="896838"/>
          </a:xfrm>
          <a:prstGeom prst="flowChartAlternateProcess">
            <a:avLst/>
          </a:prstGeom>
          <a:solidFill>
            <a:srgbClr val="009999"/>
          </a:solidFill>
          <a:ln w="9525">
            <a:solidFill>
              <a:schemeClr val="tx1"/>
            </a:solidFill>
            <a:miter lim="800000"/>
            <a:headEnd/>
            <a:tailEnd/>
          </a:ln>
          <a:effectLst/>
        </p:spPr>
        <p:txBody>
          <a:bodyPr anchor="ctr"/>
          <a:lstStyle/>
          <a:p>
            <a:pPr algn="ctr">
              <a:defRPr/>
            </a:pPr>
            <a:r>
              <a:rPr lang="en-US" sz="1400" b="1" dirty="0">
                <a:solidFill>
                  <a:schemeClr val="bg1"/>
                </a:solidFill>
              </a:rPr>
              <a:t>Risk Assessment</a:t>
            </a:r>
          </a:p>
          <a:p>
            <a:pPr algn="ctr">
              <a:defRPr/>
            </a:pPr>
            <a:r>
              <a:rPr lang="en-US" sz="1400" dirty="0">
                <a:solidFill>
                  <a:schemeClr val="bg1"/>
                </a:solidFill>
              </a:rPr>
              <a:t>Compare PECs to </a:t>
            </a:r>
            <a:r>
              <a:rPr lang="en-US" sz="1400" dirty="0" smtClean="0">
                <a:solidFill>
                  <a:schemeClr val="bg1"/>
                </a:solidFill>
              </a:rPr>
              <a:t>NOECs</a:t>
            </a:r>
            <a:endParaRPr lang="en-US" sz="1400" dirty="0">
              <a:solidFill>
                <a:schemeClr val="bg1"/>
              </a:solidFill>
            </a:endParaRPr>
          </a:p>
        </p:txBody>
      </p:sp>
      <p:sp>
        <p:nvSpPr>
          <p:cNvPr id="8" name="Down Arrow 7"/>
          <p:cNvSpPr/>
          <p:nvPr/>
        </p:nvSpPr>
        <p:spPr>
          <a:xfrm>
            <a:off x="4581660" y="3304070"/>
            <a:ext cx="154959" cy="208911"/>
          </a:xfrm>
          <a:prstGeom prst="down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Down Arrow 8"/>
          <p:cNvSpPr/>
          <p:nvPr/>
        </p:nvSpPr>
        <p:spPr>
          <a:xfrm>
            <a:off x="4581660" y="4493835"/>
            <a:ext cx="154959" cy="209965"/>
          </a:xfrm>
          <a:prstGeom prst="down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Down Arrow 9"/>
          <p:cNvSpPr/>
          <p:nvPr/>
        </p:nvSpPr>
        <p:spPr>
          <a:xfrm>
            <a:off x="4581660" y="5496847"/>
            <a:ext cx="154959" cy="209966"/>
          </a:xfrm>
          <a:prstGeom prst="down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AutoShape 5"/>
          <p:cNvSpPr>
            <a:spLocks noChangeArrowheads="1"/>
          </p:cNvSpPr>
          <p:nvPr/>
        </p:nvSpPr>
        <p:spPr bwMode="auto">
          <a:xfrm>
            <a:off x="3636410" y="1371600"/>
            <a:ext cx="2045458" cy="836340"/>
          </a:xfrm>
          <a:prstGeom prst="flowChartAlternateProcess">
            <a:avLst/>
          </a:prstGeom>
          <a:solidFill>
            <a:srgbClr val="009999"/>
          </a:solidFill>
          <a:ln w="9525">
            <a:solidFill>
              <a:schemeClr val="tx1"/>
            </a:solidFill>
            <a:miter lim="800000"/>
            <a:headEnd/>
            <a:tailEnd/>
          </a:ln>
          <a:effectLst/>
        </p:spPr>
        <p:txBody>
          <a:bodyPr anchor="ctr"/>
          <a:lstStyle/>
          <a:p>
            <a:pPr algn="ctr">
              <a:defRPr/>
            </a:pPr>
            <a:r>
              <a:rPr lang="en-US" sz="1100" b="1" dirty="0">
                <a:solidFill>
                  <a:schemeClr val="bg1">
                    <a:lumMod val="95000"/>
                  </a:schemeClr>
                </a:solidFill>
              </a:rPr>
              <a:t>Obtain Sales Data (kg/yr) from IMS and Merck Supply Chain</a:t>
            </a:r>
          </a:p>
          <a:p>
            <a:pPr algn="ctr">
              <a:defRPr/>
            </a:pPr>
            <a:r>
              <a:rPr lang="en-US" sz="1100" dirty="0">
                <a:solidFill>
                  <a:schemeClr val="bg1">
                    <a:lumMod val="95000"/>
                  </a:schemeClr>
                </a:solidFill>
              </a:rPr>
              <a:t>Select worst case year</a:t>
            </a:r>
          </a:p>
        </p:txBody>
      </p:sp>
      <p:sp>
        <p:nvSpPr>
          <p:cNvPr id="12" name="AutoShape 8"/>
          <p:cNvSpPr>
            <a:spLocks noChangeArrowheads="1"/>
          </p:cNvSpPr>
          <p:nvPr/>
        </p:nvSpPr>
        <p:spPr bwMode="auto">
          <a:xfrm>
            <a:off x="3636410" y="2503281"/>
            <a:ext cx="2045458" cy="758781"/>
          </a:xfrm>
          <a:prstGeom prst="flowChartAlternateProcess">
            <a:avLst/>
          </a:prstGeom>
          <a:solidFill>
            <a:srgbClr val="009999"/>
          </a:solidFill>
          <a:ln w="9525">
            <a:solidFill>
              <a:schemeClr val="tx1"/>
            </a:solidFill>
            <a:miter lim="800000"/>
            <a:headEnd/>
            <a:tailEnd/>
          </a:ln>
          <a:effectLst/>
        </p:spPr>
        <p:txBody>
          <a:bodyPr anchor="ctr"/>
          <a:lstStyle/>
          <a:p>
            <a:pPr algn="ctr">
              <a:defRPr/>
            </a:pPr>
            <a:r>
              <a:rPr lang="en-US" sz="1100" b="1" dirty="0">
                <a:solidFill>
                  <a:schemeClr val="bg1"/>
                </a:solidFill>
              </a:rPr>
              <a:t>Gathered Data</a:t>
            </a:r>
          </a:p>
          <a:p>
            <a:pPr algn="ctr">
              <a:defRPr/>
            </a:pPr>
            <a:r>
              <a:rPr lang="en-US" sz="1100" dirty="0">
                <a:solidFill>
                  <a:schemeClr val="bg1"/>
                </a:solidFill>
              </a:rPr>
              <a:t>Phys-Chem</a:t>
            </a:r>
          </a:p>
          <a:p>
            <a:pPr algn="ctr">
              <a:defRPr/>
            </a:pPr>
            <a:r>
              <a:rPr lang="en-US" sz="1100" dirty="0">
                <a:solidFill>
                  <a:schemeClr val="bg1"/>
                </a:solidFill>
              </a:rPr>
              <a:t>Environmental Fate</a:t>
            </a:r>
          </a:p>
          <a:p>
            <a:pPr algn="ctr">
              <a:defRPr/>
            </a:pPr>
            <a:r>
              <a:rPr lang="en-US" sz="1100" dirty="0">
                <a:solidFill>
                  <a:schemeClr val="bg1"/>
                </a:solidFill>
              </a:rPr>
              <a:t>Environmental Toxicity</a:t>
            </a:r>
          </a:p>
        </p:txBody>
      </p:sp>
      <p:sp>
        <p:nvSpPr>
          <p:cNvPr id="13" name="Down Arrow 12"/>
          <p:cNvSpPr/>
          <p:nvPr/>
        </p:nvSpPr>
        <p:spPr>
          <a:xfrm>
            <a:off x="4581660" y="2244468"/>
            <a:ext cx="154959" cy="209966"/>
          </a:xfrm>
          <a:prstGeom prst="down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AutoShape 11"/>
          <p:cNvSpPr>
            <a:spLocks noChangeArrowheads="1"/>
          </p:cNvSpPr>
          <p:nvPr/>
        </p:nvSpPr>
        <p:spPr bwMode="auto">
          <a:xfrm>
            <a:off x="6641342" y="3564107"/>
            <a:ext cx="2045458" cy="896838"/>
          </a:xfrm>
          <a:prstGeom prst="flowChartAlternateProcess">
            <a:avLst/>
          </a:prstGeom>
          <a:solidFill>
            <a:srgbClr val="009999"/>
          </a:solidFill>
          <a:ln w="9525">
            <a:solidFill>
              <a:schemeClr val="tx1"/>
            </a:solidFill>
            <a:miter lim="800000"/>
            <a:headEnd/>
            <a:tailEnd/>
          </a:ln>
          <a:effectLst/>
        </p:spPr>
        <p:txBody>
          <a:bodyPr anchor="ctr"/>
          <a:lstStyle/>
          <a:p>
            <a:pPr algn="ctr">
              <a:defRPr/>
            </a:pPr>
            <a:r>
              <a:rPr lang="en-US" sz="1200" b="1" dirty="0" smtClean="0">
                <a:solidFill>
                  <a:schemeClr val="bg1"/>
                </a:solidFill>
              </a:rPr>
              <a:t>Conduct Literature Review</a:t>
            </a:r>
          </a:p>
          <a:p>
            <a:pPr algn="ctr">
              <a:defRPr/>
            </a:pPr>
            <a:r>
              <a:rPr lang="en-US" sz="1200" dirty="0" smtClean="0">
                <a:solidFill>
                  <a:schemeClr val="bg1"/>
                </a:solidFill>
              </a:rPr>
              <a:t>Compare measured concentrations to modeled</a:t>
            </a:r>
            <a:endParaRPr lang="en-US" sz="1200" dirty="0">
              <a:solidFill>
                <a:schemeClr val="bg1"/>
              </a:solidFill>
            </a:endParaRPr>
          </a:p>
        </p:txBody>
      </p:sp>
      <p:sp>
        <p:nvSpPr>
          <p:cNvPr id="15" name="Right Arrow 14"/>
          <p:cNvSpPr/>
          <p:nvPr/>
        </p:nvSpPr>
        <p:spPr>
          <a:xfrm rot="10800000">
            <a:off x="6119825" y="3982579"/>
            <a:ext cx="371901" cy="151511"/>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1" descr="C:\Program Files (x86)\Microsoft Office\MEDIA\CAGCAT10\j02055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875145"/>
            <a:ext cx="2721689" cy="20406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telljoan\AppData\Local\Microsoft\Windows\Temporary Internet Files\Content.IE5\T0AF66VL\MC9000576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861" y="4743457"/>
            <a:ext cx="2305827" cy="1487237"/>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11"/>
          <p:cNvSpPr>
            <a:spLocks noChangeArrowheads="1"/>
          </p:cNvSpPr>
          <p:nvPr/>
        </p:nvSpPr>
        <p:spPr bwMode="auto">
          <a:xfrm>
            <a:off x="6641342" y="5798575"/>
            <a:ext cx="2045458" cy="896838"/>
          </a:xfrm>
          <a:prstGeom prst="flowChartAlternateProcess">
            <a:avLst/>
          </a:prstGeom>
          <a:solidFill>
            <a:srgbClr val="009999"/>
          </a:solidFill>
          <a:ln w="9525">
            <a:solidFill>
              <a:schemeClr val="tx1"/>
            </a:solidFill>
            <a:miter lim="800000"/>
            <a:headEnd/>
            <a:tailEnd/>
          </a:ln>
          <a:effectLst/>
        </p:spPr>
        <p:txBody>
          <a:bodyPr anchor="ctr"/>
          <a:lstStyle/>
          <a:p>
            <a:pPr algn="ctr">
              <a:defRPr/>
            </a:pPr>
            <a:r>
              <a:rPr lang="en-US" sz="1200" b="1" dirty="0" smtClean="0">
                <a:solidFill>
                  <a:schemeClr val="bg1"/>
                </a:solidFill>
              </a:rPr>
              <a:t>Sediment Risk Assessment</a:t>
            </a:r>
          </a:p>
          <a:p>
            <a:pPr algn="ctr">
              <a:defRPr/>
            </a:pPr>
            <a:r>
              <a:rPr lang="en-US" sz="1200" dirty="0" smtClean="0">
                <a:solidFill>
                  <a:schemeClr val="bg1"/>
                </a:solidFill>
              </a:rPr>
              <a:t>Based on EU Guidance</a:t>
            </a:r>
          </a:p>
          <a:p>
            <a:pPr algn="ctr">
              <a:defRPr/>
            </a:pPr>
            <a:r>
              <a:rPr lang="en-US" sz="1200" dirty="0" smtClean="0">
                <a:solidFill>
                  <a:schemeClr val="bg1"/>
                </a:solidFill>
              </a:rPr>
              <a:t>(external of models)</a:t>
            </a:r>
            <a:endParaRPr lang="en-US" sz="1200" dirty="0">
              <a:solidFill>
                <a:schemeClr val="bg1"/>
              </a:solidFill>
            </a:endParaRPr>
          </a:p>
        </p:txBody>
      </p:sp>
      <p:sp>
        <p:nvSpPr>
          <p:cNvPr id="19" name="Right Arrow 18"/>
          <p:cNvSpPr/>
          <p:nvPr/>
        </p:nvSpPr>
        <p:spPr>
          <a:xfrm rot="10800000">
            <a:off x="6033118" y="6154939"/>
            <a:ext cx="371901" cy="151511"/>
          </a:xfrm>
          <a:prstGeom prst="rightArrow">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6101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0" y="0"/>
            <a:ext cx="9144000" cy="1143000"/>
          </a:xfrm>
          <a:prstGeom prst="rect">
            <a:avLst/>
          </a:prstGeom>
          <a:solidFill>
            <a:srgbClr val="008080"/>
          </a:solidFill>
        </p:spPr>
        <p:style>
          <a:lnRef idx="0">
            <a:schemeClr val="accent1"/>
          </a:lnRef>
          <a:fillRef idx="3">
            <a:schemeClr val="accent1"/>
          </a:fillRef>
          <a:effectRef idx="3">
            <a:schemeClr val="accent1"/>
          </a:effectRef>
          <a:fontRef idx="minor">
            <a:schemeClr val="lt1"/>
          </a:fontRef>
        </p:style>
        <p:txBody>
          <a:bodyPr vert="horz" lIns="459806" tIns="229903" rIns="459806" bIns="229903" rtlCol="0" anchor="ctr">
            <a:noAutofit/>
          </a:bodyPr>
          <a:lstStyle>
            <a:lvl1pPr algn="ctr" defTabSz="4598060" rtl="0" eaLnBrk="1" latinLnBrk="0" hangingPunct="1">
              <a:spcBef>
                <a:spcPct val="0"/>
              </a:spcBef>
              <a:buNone/>
              <a:defRPr sz="22100" kern="1200">
                <a:solidFill>
                  <a:schemeClr val="tx1"/>
                </a:solidFill>
                <a:latin typeface="+mj-lt"/>
                <a:ea typeface="+mj-ea"/>
                <a:cs typeface="+mj-cs"/>
              </a:defRPr>
            </a:lvl1pPr>
          </a:lstStyle>
          <a:p>
            <a:r>
              <a:rPr lang="en-US" sz="4500" b="1" dirty="0" smtClean="0">
                <a:solidFill>
                  <a:schemeClr val="bg1"/>
                </a:solidFill>
              </a:rPr>
              <a:t>GREAT-ER MODEL</a:t>
            </a:r>
            <a:endParaRPr lang="en-US" sz="4500" b="1" dirty="0">
              <a:solidFill>
                <a:schemeClr val="bg1"/>
              </a:solidFill>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85823" y="18285790"/>
            <a:ext cx="3575027" cy="149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200" y="1828800"/>
            <a:ext cx="8305800" cy="3108543"/>
          </a:xfrm>
          <a:prstGeom prst="rect">
            <a:avLst/>
          </a:prstGeom>
        </p:spPr>
        <p:txBody>
          <a:bodyPr wrap="square">
            <a:spAutoFit/>
          </a:bodyPr>
          <a:lstStyle/>
          <a:p>
            <a:r>
              <a:rPr lang="en-US" sz="2800" dirty="0">
                <a:solidFill>
                  <a:prstClr val="black"/>
                </a:solidFill>
              </a:rPr>
              <a:t>A software system that combines a GIS (Geographic Information System) with fate models to produce a simple and clear visualization of predicted chemical concentrations and water quality along a river. </a:t>
            </a:r>
            <a:br>
              <a:rPr lang="en-US" sz="2800" dirty="0">
                <a:solidFill>
                  <a:prstClr val="black"/>
                </a:solidFill>
              </a:rPr>
            </a:br>
            <a:r>
              <a:rPr lang="en-US" sz="2800" dirty="0">
                <a:solidFill>
                  <a:prstClr val="black"/>
                </a:solidFill>
              </a:rPr>
              <a:t/>
            </a:r>
            <a:br>
              <a:rPr lang="en-US" sz="2800" dirty="0">
                <a:solidFill>
                  <a:prstClr val="black"/>
                </a:solidFill>
              </a:rPr>
            </a:br>
            <a:r>
              <a:rPr lang="en-US" sz="2800" dirty="0">
                <a:solidFill>
                  <a:prstClr val="black"/>
                </a:solidFill>
              </a:rPr>
              <a:t>A tool to study the impact of chemicals emitted by point sources into rivers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724400"/>
            <a:ext cx="3578225"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940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0" y="0"/>
            <a:ext cx="9144000" cy="1143000"/>
          </a:xfrm>
          <a:prstGeom prst="rect">
            <a:avLst/>
          </a:prstGeom>
          <a:solidFill>
            <a:srgbClr val="008080"/>
          </a:solidFill>
        </p:spPr>
        <p:style>
          <a:lnRef idx="0">
            <a:schemeClr val="accent1"/>
          </a:lnRef>
          <a:fillRef idx="3">
            <a:schemeClr val="accent1"/>
          </a:fillRef>
          <a:effectRef idx="3">
            <a:schemeClr val="accent1"/>
          </a:effectRef>
          <a:fontRef idx="minor">
            <a:schemeClr val="lt1"/>
          </a:fontRef>
        </p:style>
        <p:txBody>
          <a:bodyPr vert="horz" lIns="459806" tIns="229903" rIns="459806" bIns="229903" rtlCol="0" anchor="ctr">
            <a:noAutofit/>
          </a:bodyPr>
          <a:lstStyle>
            <a:lvl1pPr algn="ctr" defTabSz="4598060" rtl="0" eaLnBrk="1" latinLnBrk="0" hangingPunct="1">
              <a:spcBef>
                <a:spcPct val="0"/>
              </a:spcBef>
              <a:buNone/>
              <a:defRPr sz="22100" kern="1200">
                <a:solidFill>
                  <a:schemeClr val="tx1"/>
                </a:solidFill>
                <a:latin typeface="+mj-lt"/>
                <a:ea typeface="+mj-ea"/>
                <a:cs typeface="+mj-cs"/>
              </a:defRPr>
            </a:lvl1pPr>
          </a:lstStyle>
          <a:p>
            <a:r>
              <a:rPr lang="en-US" sz="4500" b="1" dirty="0" smtClean="0">
                <a:solidFill>
                  <a:schemeClr val="bg1"/>
                </a:solidFill>
              </a:rPr>
              <a:t>PhATE </a:t>
            </a:r>
            <a:r>
              <a:rPr lang="en-US" sz="4500" b="1" baseline="30000" dirty="0" smtClean="0">
                <a:solidFill>
                  <a:schemeClr val="bg1"/>
                </a:solidFill>
              </a:rPr>
              <a:t>TM</a:t>
            </a:r>
            <a:r>
              <a:rPr lang="en-US" sz="4500" b="1" dirty="0" smtClean="0">
                <a:solidFill>
                  <a:schemeClr val="bg1"/>
                </a:solidFill>
              </a:rPr>
              <a:t> MODEL</a:t>
            </a:r>
            <a:r>
              <a:rPr lang="en-US" sz="4500" b="1" baseline="30000" dirty="0" smtClean="0">
                <a:solidFill>
                  <a:schemeClr val="bg1"/>
                </a:solidFill>
              </a:rPr>
              <a:t> </a:t>
            </a:r>
            <a:endParaRPr lang="en-US" sz="4500" b="1" baseline="30000" dirty="0">
              <a:solidFill>
                <a:schemeClr val="bg1"/>
              </a:solidFill>
            </a:endParaRPr>
          </a:p>
        </p:txBody>
      </p:sp>
      <p:sp>
        <p:nvSpPr>
          <p:cNvPr id="5" name="Rectangle 4"/>
          <p:cNvSpPr/>
          <p:nvPr/>
        </p:nvSpPr>
        <p:spPr>
          <a:xfrm>
            <a:off x="533400" y="1905000"/>
            <a:ext cx="8077200" cy="4247317"/>
          </a:xfrm>
          <a:prstGeom prst="rect">
            <a:avLst/>
          </a:prstGeom>
        </p:spPr>
        <p:txBody>
          <a:bodyPr wrap="square">
            <a:spAutoFit/>
          </a:bodyPr>
          <a:lstStyle/>
          <a:p>
            <a:r>
              <a:rPr lang="en-US" dirty="0"/>
              <a:t>Developed as a risk assessment model by the Pharmaceutical Research and Manufacturers Association (PhRMA) to estimate the potential levels of active pharmaceutical compounds (or ingredients) in water within 11 watersheds of the US</a:t>
            </a:r>
          </a:p>
          <a:p>
            <a:endParaRPr lang="en-US" dirty="0"/>
          </a:p>
          <a:p>
            <a:r>
              <a:rPr lang="en-US" dirty="0"/>
              <a:t>Hydrological inputs rely on the US EPA’s BASINS (Better Assessment Science Integrating Point and Non-point Source) Database</a:t>
            </a:r>
          </a:p>
          <a:p>
            <a:endParaRPr lang="en-US" dirty="0"/>
          </a:p>
          <a:p>
            <a:r>
              <a:rPr lang="en-US" dirty="0" smtClean="0"/>
              <a:t>PhATE™ </a:t>
            </a:r>
            <a:r>
              <a:rPr lang="en-US" dirty="0"/>
              <a:t>estimates loss due to in-stream mechanisms, water treatment, and biodegradation as surface water flows through streams, into a POTW, undergoes treatment, and then is discharged back into streams</a:t>
            </a:r>
          </a:p>
          <a:p>
            <a:endParaRPr lang="en-US" dirty="0"/>
          </a:p>
          <a:p>
            <a:r>
              <a:rPr lang="en-US" dirty="0"/>
              <a:t>The model provides PECs for both low and high flow conditions for each segment in watersheds</a:t>
            </a:r>
          </a:p>
          <a:p>
            <a:endParaRPr lang="en-US" dirty="0"/>
          </a:p>
          <a:p>
            <a:endParaRPr lang="en-US" dirty="0"/>
          </a:p>
        </p:txBody>
      </p:sp>
      <p:sp>
        <p:nvSpPr>
          <p:cNvPr id="6" name="Rectangle 5"/>
          <p:cNvSpPr/>
          <p:nvPr/>
        </p:nvSpPr>
        <p:spPr>
          <a:xfrm>
            <a:off x="762000" y="5690652"/>
            <a:ext cx="7349683" cy="923330"/>
          </a:xfrm>
          <a:prstGeom prst="rect">
            <a:avLst/>
          </a:prstGeom>
          <a:solidFill>
            <a:sysClr val="window" lastClr="FFFFFF"/>
          </a:solidFill>
          <a:ln w="25400" cap="flat" cmpd="sng" algn="ctr">
            <a:solidFill>
              <a:srgbClr val="C0504D"/>
            </a:solidFill>
            <a:prstDash val="soli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kern="0"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rPr>
              <a:t>P</a:t>
            </a:r>
            <a:r>
              <a:rPr lang="en-US" sz="5400" b="1" i="1" kern="0" dirty="0" smtClean="0">
                <a:ln w="18000">
                  <a:solidFill>
                    <a:srgbClr val="C0504D">
                      <a:satMod val="140000"/>
                    </a:srgbClr>
                  </a:solidFill>
                  <a:prstDash val="solid"/>
                  <a:miter lim="800000"/>
                </a:ln>
                <a:noFill/>
                <a:effectLst>
                  <a:outerShdw blurRad="25500" dist="23000" dir="7020000" algn="tl">
                    <a:srgbClr val="000000">
                      <a:alpha val="50000"/>
                    </a:srgbClr>
                  </a:outerShdw>
                </a:effectLst>
                <a:latin typeface="Times New Roman" pitchFamily="18" charset="0"/>
              </a:rPr>
              <a:t>h</a:t>
            </a:r>
            <a:r>
              <a:rPr lang="en-US" sz="5400" b="1" kern="0"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rPr>
              <a:t>ATE</a:t>
            </a:r>
            <a:endParaRPr lang="en-US" sz="5400" b="1" kern="0" baseline="300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latin typeface="Times New Roman" pitchFamily="18" charset="0"/>
              <a:cs typeface="+mn-cs"/>
            </a:endParaRPr>
          </a:p>
        </p:txBody>
      </p:sp>
    </p:spTree>
    <p:extLst>
      <p:ext uri="{BB962C8B-B14F-4D97-AF65-F5344CB8AC3E}">
        <p14:creationId xmlns:p14="http://schemas.microsoft.com/office/powerpoint/2010/main" val="572146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0" y="0"/>
            <a:ext cx="9144000" cy="1143000"/>
          </a:xfrm>
          <a:prstGeom prst="rect">
            <a:avLst/>
          </a:prstGeom>
          <a:solidFill>
            <a:srgbClr val="008080"/>
          </a:solidFill>
        </p:spPr>
        <p:style>
          <a:lnRef idx="0">
            <a:schemeClr val="accent1"/>
          </a:lnRef>
          <a:fillRef idx="3">
            <a:schemeClr val="accent1"/>
          </a:fillRef>
          <a:effectRef idx="3">
            <a:schemeClr val="accent1"/>
          </a:effectRef>
          <a:fontRef idx="minor">
            <a:schemeClr val="lt1"/>
          </a:fontRef>
        </p:style>
        <p:txBody>
          <a:bodyPr vert="horz" lIns="459806" tIns="229903" rIns="459806" bIns="229903" rtlCol="0" anchor="ctr">
            <a:noAutofit/>
          </a:bodyPr>
          <a:lstStyle>
            <a:lvl1pPr algn="ctr" defTabSz="4598060" rtl="0" eaLnBrk="1" latinLnBrk="0" hangingPunct="1">
              <a:spcBef>
                <a:spcPct val="0"/>
              </a:spcBef>
              <a:buNone/>
              <a:defRPr sz="22100" kern="1200">
                <a:solidFill>
                  <a:schemeClr val="tx1"/>
                </a:solidFill>
                <a:latin typeface="+mj-lt"/>
                <a:ea typeface="+mj-ea"/>
                <a:cs typeface="+mj-cs"/>
              </a:defRPr>
            </a:lvl1pPr>
          </a:lstStyle>
          <a:p>
            <a:r>
              <a:rPr lang="en-US" sz="4500" b="1" dirty="0" smtClean="0">
                <a:solidFill>
                  <a:schemeClr val="bg1"/>
                </a:solidFill>
              </a:rPr>
              <a:t>Sitagliptin – GREAT-ER Results</a:t>
            </a:r>
            <a:endParaRPr lang="en-US" sz="4500" b="1" dirty="0">
              <a:solidFill>
                <a:schemeClr val="bg1"/>
              </a:solidFill>
            </a:endParaRPr>
          </a:p>
        </p:txBody>
      </p:sp>
      <p:sp>
        <p:nvSpPr>
          <p:cNvPr id="4" name="Oval 3"/>
          <p:cNvSpPr/>
          <p:nvPr/>
        </p:nvSpPr>
        <p:spPr>
          <a:xfrm>
            <a:off x="94436" y="4495799"/>
            <a:ext cx="1810564" cy="925459"/>
          </a:xfrm>
          <a:prstGeom prst="ellipse">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Example Output:</a:t>
            </a:r>
          </a:p>
          <a:p>
            <a:pPr algn="ctr"/>
            <a:r>
              <a:rPr lang="en-US" sz="1600" dirty="0" smtClean="0">
                <a:solidFill>
                  <a:schemeClr val="bg1"/>
                </a:solidFill>
              </a:rPr>
              <a:t>PEC by River Reach and Watershed Maps</a:t>
            </a:r>
            <a:endParaRPr lang="en-US" sz="1600" dirty="0">
              <a:solidFill>
                <a:schemeClr val="bg1"/>
              </a:solidFill>
            </a:endParaRPr>
          </a:p>
        </p:txBody>
      </p:sp>
      <p:graphicFrame>
        <p:nvGraphicFramePr>
          <p:cNvPr id="5" name="Object 4"/>
          <p:cNvGraphicFramePr>
            <a:graphicFrameLocks/>
          </p:cNvGraphicFramePr>
          <p:nvPr>
            <p:extLst>
              <p:ext uri="{D42A27DB-BD31-4B8C-83A1-F6EECF244321}">
                <p14:modId xmlns:p14="http://schemas.microsoft.com/office/powerpoint/2010/main" val="1989237898"/>
              </p:ext>
            </p:extLst>
          </p:nvPr>
        </p:nvGraphicFramePr>
        <p:xfrm>
          <a:off x="1371600" y="1600200"/>
          <a:ext cx="4876800" cy="2438400"/>
        </p:xfrm>
        <a:graphic>
          <a:graphicData uri="http://schemas.openxmlformats.org/presentationml/2006/ole">
            <mc:AlternateContent xmlns:mc="http://schemas.openxmlformats.org/markup-compatibility/2006">
              <mc:Choice xmlns:v="urn:schemas-microsoft-com:vml" Requires="v">
                <p:oleObj spid="_x0000_s2065" name="Worksheet" r:id="rId4" imgW="7277040" imgH="4457700" progId="Excel.Sheet.8">
                  <p:embed/>
                </p:oleObj>
              </mc:Choice>
              <mc:Fallback>
                <p:oleObj name="Worksheet" r:id="rId4" imgW="7277040" imgH="4457700" progId="Excel.Sheet.8">
                  <p:embed/>
                  <p:pic>
                    <p:nvPicPr>
                      <p:cNvPr id="0" name="Object 13"/>
                      <p:cNvPicPr>
                        <a:picLocks noChangeArrowheads="1"/>
                      </p:cNvPicPr>
                      <p:nvPr/>
                    </p:nvPicPr>
                    <p:blipFill>
                      <a:blip r:embed="rId5"/>
                      <a:srcRect/>
                      <a:stretch>
                        <a:fillRect/>
                      </a:stretch>
                    </p:blipFill>
                    <p:spPr bwMode="auto">
                      <a:xfrm>
                        <a:off x="1371600" y="1600200"/>
                        <a:ext cx="4876800" cy="2438400"/>
                      </a:xfrm>
                      <a:prstGeom prst="rect">
                        <a:avLst/>
                      </a:prstGeom>
                      <a:noFill/>
                      <a:ln>
                        <a:noFill/>
                      </a:ln>
                    </p:spPr>
                  </p:pic>
                </p:oleObj>
              </mc:Fallback>
            </mc:AlternateContent>
          </a:graphicData>
        </a:graphic>
      </p:graphicFrame>
      <p:pic>
        <p:nvPicPr>
          <p:cNvPr id="6" name="Content Placeholder 3"/>
          <p:cNvPicPr>
            <a:picLocks/>
          </p:cNvPicPr>
          <p:nvPr/>
        </p:nvPicPr>
        <p:blipFill rotWithShape="1">
          <a:blip r:embed="rId6"/>
          <a:srcRect l="3029" t="10616" r="3680" b="18814"/>
          <a:stretch/>
        </p:blipFill>
        <p:spPr>
          <a:xfrm>
            <a:off x="1905000" y="3892289"/>
            <a:ext cx="3925114" cy="2190750"/>
          </a:xfrm>
          <a:prstGeom prst="rect">
            <a:avLst/>
          </a:prstGeom>
        </p:spPr>
      </p:pic>
      <p:pic>
        <p:nvPicPr>
          <p:cNvPr id="7" name="Picture 6"/>
          <p:cNvPicPr/>
          <p:nvPr/>
        </p:nvPicPr>
        <p:blipFill rotWithShape="1">
          <a:blip r:embed="rId7"/>
          <a:srcRect l="2593" t="22601" r="82065" b="39312"/>
          <a:stretch/>
        </p:blipFill>
        <p:spPr>
          <a:xfrm>
            <a:off x="6066351" y="5181600"/>
            <a:ext cx="1706049" cy="1281094"/>
          </a:xfrm>
          <a:prstGeom prst="rect">
            <a:avLst/>
          </a:prstGeom>
        </p:spPr>
      </p:pic>
      <p:pic>
        <p:nvPicPr>
          <p:cNvPr id="8" name="Picture 7"/>
          <p:cNvPicPr/>
          <p:nvPr/>
        </p:nvPicPr>
        <p:blipFill rotWithShape="1">
          <a:blip r:embed="rId7"/>
          <a:srcRect l="34179" t="13631" r="12028" b="4613"/>
          <a:stretch/>
        </p:blipFill>
        <p:spPr>
          <a:xfrm>
            <a:off x="6553200" y="2133600"/>
            <a:ext cx="2438400" cy="2940304"/>
          </a:xfrm>
          <a:prstGeom prst="rect">
            <a:avLst/>
          </a:prstGeom>
        </p:spPr>
      </p:pic>
    </p:spTree>
    <p:extLst>
      <p:ext uri="{BB962C8B-B14F-4D97-AF65-F5344CB8AC3E}">
        <p14:creationId xmlns:p14="http://schemas.microsoft.com/office/powerpoint/2010/main" val="3196022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2"/>
          <p:cNvSpPr>
            <a:spLocks noGrp="1"/>
          </p:cNvSpPr>
          <p:nvPr>
            <p:ph type="sldNum" sz="quarter" idx="10"/>
          </p:nvPr>
        </p:nvSpPr>
        <p:spPr/>
        <p:txBody>
          <a:bodyPr/>
          <a:lstStyle/>
          <a:p>
            <a:fld id="{3A4E9B25-7970-4B54-85F9-E04D5A6DA947}" type="slidenum">
              <a:rPr lang="en-US"/>
              <a:pPr/>
              <a:t>2</a:t>
            </a:fld>
            <a:endParaRPr lang="en-US" dirty="0"/>
          </a:p>
        </p:txBody>
      </p:sp>
      <p:sp>
        <p:nvSpPr>
          <p:cNvPr id="162832" name="Rectangle 16"/>
          <p:cNvSpPr>
            <a:spLocks noChangeArrowheads="1"/>
          </p:cNvSpPr>
          <p:nvPr/>
        </p:nvSpPr>
        <p:spPr bwMode="auto">
          <a:xfrm>
            <a:off x="203200" y="2308225"/>
            <a:ext cx="6019800" cy="17272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62819" name="Picture 3" descr="rest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2587625"/>
            <a:ext cx="914400" cy="912813"/>
          </a:xfrm>
          <a:prstGeom prst="rect">
            <a:avLst/>
          </a:prstGeom>
          <a:noFill/>
          <a:ln w="12700">
            <a:solidFill>
              <a:srgbClr val="AAA578"/>
            </a:solidFill>
            <a:miter lim="800000"/>
            <a:headEnd/>
            <a:tailEnd/>
          </a:ln>
          <a:extLst>
            <a:ext uri="{909E8E84-426E-40DD-AFC4-6F175D3DCCD1}">
              <a14:hiddenFill xmlns:a14="http://schemas.microsoft.com/office/drawing/2010/main">
                <a:solidFill>
                  <a:srgbClr val="FFFFFF"/>
                </a:solidFill>
              </a14:hiddenFill>
            </a:ext>
          </a:extLst>
        </p:spPr>
      </p:pic>
      <p:sp>
        <p:nvSpPr>
          <p:cNvPr id="162820" name="AutoShape 4"/>
          <p:cNvSpPr>
            <a:spLocks noChangeArrowheads="1"/>
          </p:cNvSpPr>
          <p:nvPr/>
        </p:nvSpPr>
        <p:spPr bwMode="auto">
          <a:xfrm rot="16200000">
            <a:off x="5811838" y="2862262"/>
            <a:ext cx="381000" cy="365125"/>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62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2811463"/>
            <a:ext cx="1066800" cy="454025"/>
          </a:xfrm>
          <a:prstGeom prst="rect">
            <a:avLst/>
          </a:prstGeom>
          <a:noFill/>
          <a:ln w="9525">
            <a:solidFill>
              <a:srgbClr val="AAA57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822"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4384675"/>
            <a:ext cx="1004888" cy="850900"/>
          </a:xfrm>
          <a:prstGeom prst="rect">
            <a:avLst/>
          </a:prstGeom>
          <a:noFill/>
          <a:ln w="12700">
            <a:solidFill>
              <a:srgbClr val="AAA57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23" name="AutoShape 7"/>
          <p:cNvSpPr>
            <a:spLocks noChangeArrowheads="1"/>
          </p:cNvSpPr>
          <p:nvPr/>
        </p:nvSpPr>
        <p:spPr bwMode="auto">
          <a:xfrm rot="10800000">
            <a:off x="4543425" y="3981450"/>
            <a:ext cx="228600" cy="274638"/>
          </a:xfrm>
          <a:prstGeom prst="downArrow">
            <a:avLst>
              <a:gd name="adj1" fmla="val 50000"/>
              <a:gd name="adj2" fmla="val 300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62824" name="Picture 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1100" y="1749425"/>
            <a:ext cx="2514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25" name="AutoShape 9"/>
          <p:cNvSpPr>
            <a:spLocks noChangeArrowheads="1"/>
          </p:cNvSpPr>
          <p:nvPr/>
        </p:nvSpPr>
        <p:spPr bwMode="auto">
          <a:xfrm rot="16200000">
            <a:off x="3357563" y="2862262"/>
            <a:ext cx="381000" cy="365125"/>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2826" name="AutoShape 10"/>
          <p:cNvSpPr>
            <a:spLocks noChangeArrowheads="1"/>
          </p:cNvSpPr>
          <p:nvPr/>
        </p:nvSpPr>
        <p:spPr bwMode="auto">
          <a:xfrm rot="16200000">
            <a:off x="1773238" y="2862262"/>
            <a:ext cx="381000" cy="365125"/>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6282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3300" y="4384675"/>
            <a:ext cx="1019175" cy="850900"/>
          </a:xfrm>
          <a:prstGeom prst="rect">
            <a:avLst/>
          </a:prstGeom>
          <a:noFill/>
          <a:ln w="9525">
            <a:solidFill>
              <a:srgbClr val="DBDA80"/>
            </a:solidFill>
            <a:miter lim="800000"/>
            <a:headEnd/>
            <a:tailEnd/>
          </a:ln>
          <a:extLst>
            <a:ext uri="{909E8E84-426E-40DD-AFC4-6F175D3DCCD1}">
              <a14:hiddenFill xmlns:a14="http://schemas.microsoft.com/office/drawing/2010/main">
                <a:solidFill>
                  <a:srgbClr val="FFFFFF"/>
                </a:solidFill>
              </a14:hiddenFill>
            </a:ext>
          </a:extLst>
        </p:spPr>
      </p:pic>
      <p:sp>
        <p:nvSpPr>
          <p:cNvPr id="162828" name="Text Box 12"/>
          <p:cNvSpPr txBox="1">
            <a:spLocks noChangeArrowheads="1"/>
          </p:cNvSpPr>
          <p:nvPr/>
        </p:nvSpPr>
        <p:spPr bwMode="auto">
          <a:xfrm>
            <a:off x="1974850" y="5197475"/>
            <a:ext cx="164306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dirty="0"/>
              <a:t>Unused medicines</a:t>
            </a:r>
          </a:p>
          <a:p>
            <a:pPr algn="ctr"/>
            <a:r>
              <a:rPr lang="en-US" sz="1200" dirty="0"/>
              <a:t>(Minor pathway)</a:t>
            </a:r>
          </a:p>
        </p:txBody>
      </p:sp>
      <p:sp>
        <p:nvSpPr>
          <p:cNvPr id="162829" name="Text Box 13"/>
          <p:cNvSpPr txBox="1">
            <a:spLocks noChangeArrowheads="1"/>
          </p:cNvSpPr>
          <p:nvPr/>
        </p:nvSpPr>
        <p:spPr bwMode="auto">
          <a:xfrm>
            <a:off x="4003675" y="5210175"/>
            <a:ext cx="13065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dirty="0"/>
              <a:t>Manufacturing</a:t>
            </a:r>
          </a:p>
          <a:p>
            <a:pPr algn="ctr"/>
            <a:r>
              <a:rPr lang="en-US" sz="1200" dirty="0"/>
              <a:t>(Minor pathway)</a:t>
            </a:r>
          </a:p>
        </p:txBody>
      </p:sp>
      <p:sp>
        <p:nvSpPr>
          <p:cNvPr id="162830" name="Text Box 14"/>
          <p:cNvSpPr txBox="1">
            <a:spLocks noChangeArrowheads="1"/>
          </p:cNvSpPr>
          <p:nvPr/>
        </p:nvSpPr>
        <p:spPr bwMode="auto">
          <a:xfrm>
            <a:off x="3822700" y="3730625"/>
            <a:ext cx="1976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t>Wastewater Treatment</a:t>
            </a:r>
          </a:p>
        </p:txBody>
      </p:sp>
      <p:pic>
        <p:nvPicPr>
          <p:cNvPr id="162831" name="Picture 15" descr="WWTP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4600" y="2397125"/>
            <a:ext cx="1981200" cy="1289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2833" name="Text Box 17"/>
          <p:cNvSpPr txBox="1">
            <a:spLocks noChangeArrowheads="1"/>
          </p:cNvSpPr>
          <p:nvPr/>
        </p:nvSpPr>
        <p:spPr bwMode="auto">
          <a:xfrm>
            <a:off x="2603500" y="2016125"/>
            <a:ext cx="1616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a:solidFill>
                  <a:srgbClr val="FF3300"/>
                </a:solidFill>
              </a:rPr>
              <a:t>Primary Pathway</a:t>
            </a:r>
          </a:p>
        </p:txBody>
      </p:sp>
      <p:sp>
        <p:nvSpPr>
          <p:cNvPr id="162834" name="AutoShape 18"/>
          <p:cNvSpPr>
            <a:spLocks noChangeArrowheads="1"/>
          </p:cNvSpPr>
          <p:nvPr/>
        </p:nvSpPr>
        <p:spPr bwMode="auto">
          <a:xfrm rot="10800000">
            <a:off x="2665413" y="3997325"/>
            <a:ext cx="228600" cy="274638"/>
          </a:xfrm>
          <a:prstGeom prst="downArrow">
            <a:avLst>
              <a:gd name="adj1" fmla="val 50000"/>
              <a:gd name="adj2" fmla="val 300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 name="Title 1"/>
          <p:cNvSpPr txBox="1">
            <a:spLocks/>
          </p:cNvSpPr>
          <p:nvPr/>
        </p:nvSpPr>
        <p:spPr>
          <a:xfrm>
            <a:off x="0" y="1"/>
            <a:ext cx="9144000" cy="1143000"/>
          </a:xfrm>
          <a:prstGeom prst="rect">
            <a:avLst/>
          </a:prstGeom>
          <a:solidFill>
            <a:srgbClr val="008080"/>
          </a:solidFill>
        </p:spPr>
        <p:style>
          <a:lnRef idx="0">
            <a:schemeClr val="accent1"/>
          </a:lnRef>
          <a:fillRef idx="3">
            <a:schemeClr val="accent1"/>
          </a:fillRef>
          <a:effectRef idx="3">
            <a:schemeClr val="accent1"/>
          </a:effectRef>
          <a:fontRef idx="minor">
            <a:schemeClr val="lt1"/>
          </a:fontRef>
        </p:style>
        <p:txBody>
          <a:bodyPr vert="horz" lIns="459806" tIns="229903" rIns="459806" bIns="229903" rtlCol="0" anchor="ctr">
            <a:noAutofit/>
          </a:bodyPr>
          <a:lstStyle>
            <a:lvl1pPr algn="ctr" defTabSz="4598060" rtl="0" eaLnBrk="1" latinLnBrk="0" hangingPunct="1">
              <a:spcBef>
                <a:spcPct val="0"/>
              </a:spcBef>
              <a:buNone/>
              <a:defRPr sz="22100" kern="1200">
                <a:solidFill>
                  <a:schemeClr val="tx1"/>
                </a:solidFill>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000" b="1" dirty="0" smtClean="0">
                <a:solidFill>
                  <a:schemeClr val="bg1"/>
                </a:solidFill>
              </a:rPr>
              <a:t>Pathways to the Environment</a:t>
            </a:r>
            <a:endParaRPr lang="en-US" sz="4000" b="1" dirty="0">
              <a:solidFill>
                <a:schemeClr val="bg1"/>
              </a:solidFill>
            </a:endParaRPr>
          </a:p>
        </p:txBody>
      </p:sp>
    </p:spTree>
    <p:extLst>
      <p:ext uri="{BB962C8B-B14F-4D97-AF65-F5344CB8AC3E}">
        <p14:creationId xmlns:p14="http://schemas.microsoft.com/office/powerpoint/2010/main" val="38748091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28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28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28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28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28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2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3" grpId="0" animBg="1"/>
      <p:bldP spid="162828" grpId="0"/>
      <p:bldP spid="162829" grpId="0"/>
      <p:bldP spid="1628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0" y="0"/>
            <a:ext cx="9144000" cy="1219200"/>
          </a:xfrm>
          <a:prstGeom prst="rect">
            <a:avLst/>
          </a:prstGeom>
          <a:solidFill>
            <a:srgbClr val="008080"/>
          </a:solidFill>
        </p:spPr>
        <p:style>
          <a:lnRef idx="0">
            <a:schemeClr val="accent1"/>
          </a:lnRef>
          <a:fillRef idx="3">
            <a:schemeClr val="accent1"/>
          </a:fillRef>
          <a:effectRef idx="3">
            <a:schemeClr val="accent1"/>
          </a:effectRef>
          <a:fontRef idx="minor">
            <a:schemeClr val="lt1"/>
          </a:fontRef>
        </p:style>
        <p:txBody>
          <a:bodyPr vert="horz" lIns="459806" tIns="229903" rIns="459806" bIns="229903" rtlCol="0" anchor="ctr">
            <a:noAutofit/>
          </a:bodyPr>
          <a:lstStyle>
            <a:lvl1pPr algn="ctr" defTabSz="4598060" rtl="0" eaLnBrk="1" latinLnBrk="0" hangingPunct="1">
              <a:spcBef>
                <a:spcPct val="0"/>
              </a:spcBef>
              <a:buNone/>
              <a:defRPr sz="22100" kern="1200">
                <a:solidFill>
                  <a:schemeClr val="tx1"/>
                </a:solidFill>
                <a:latin typeface="+mj-lt"/>
                <a:ea typeface="+mj-ea"/>
                <a:cs typeface="+mj-cs"/>
              </a:defRPr>
            </a:lvl1pPr>
          </a:lstStyle>
          <a:p>
            <a:r>
              <a:rPr lang="en-US" sz="4500" b="1" dirty="0" smtClean="0">
                <a:solidFill>
                  <a:schemeClr val="bg1"/>
                </a:solidFill>
              </a:rPr>
              <a:t>Sitagliptin – P</a:t>
            </a:r>
            <a:r>
              <a:rPr lang="en-US" sz="4500" b="1" i="1" dirty="0" smtClean="0">
                <a:solidFill>
                  <a:schemeClr val="bg1"/>
                </a:solidFill>
              </a:rPr>
              <a:t>h</a:t>
            </a:r>
            <a:r>
              <a:rPr lang="en-US" sz="4500" b="1" dirty="0" smtClean="0">
                <a:solidFill>
                  <a:schemeClr val="bg1"/>
                </a:solidFill>
              </a:rPr>
              <a:t>ATE Results</a:t>
            </a:r>
            <a:endParaRPr lang="en-US" sz="4500" b="1" dirty="0">
              <a:solidFill>
                <a:schemeClr val="bg1"/>
              </a:solidFill>
            </a:endParaRPr>
          </a:p>
        </p:txBody>
      </p:sp>
      <p:graphicFrame>
        <p:nvGraphicFramePr>
          <p:cNvPr id="4" name="Chart 3"/>
          <p:cNvGraphicFramePr>
            <a:graphicFrameLocks noChangeAspect="1"/>
          </p:cNvGraphicFramePr>
          <p:nvPr>
            <p:extLst>
              <p:ext uri="{D42A27DB-BD31-4B8C-83A1-F6EECF244321}">
                <p14:modId xmlns:p14="http://schemas.microsoft.com/office/powerpoint/2010/main" val="3579853249"/>
              </p:ext>
            </p:extLst>
          </p:nvPr>
        </p:nvGraphicFramePr>
        <p:xfrm>
          <a:off x="609600" y="1828800"/>
          <a:ext cx="7891622" cy="48407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6019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0" y="0"/>
            <a:ext cx="9144000" cy="1371600"/>
          </a:xfrm>
          <a:prstGeom prst="rect">
            <a:avLst/>
          </a:prstGeom>
          <a:solidFill>
            <a:srgbClr val="008080"/>
          </a:solidFill>
        </p:spPr>
        <p:style>
          <a:lnRef idx="0">
            <a:schemeClr val="accent1"/>
          </a:lnRef>
          <a:fillRef idx="3">
            <a:schemeClr val="accent1"/>
          </a:fillRef>
          <a:effectRef idx="3">
            <a:schemeClr val="accent1"/>
          </a:effectRef>
          <a:fontRef idx="minor">
            <a:schemeClr val="lt1"/>
          </a:fontRef>
        </p:style>
        <p:txBody>
          <a:bodyPr vert="horz" lIns="459806" tIns="229903" rIns="459806" bIns="229903" rtlCol="0" anchor="ctr">
            <a:noAutofit/>
          </a:bodyPr>
          <a:lstStyle>
            <a:lvl1pPr algn="ctr" defTabSz="4598060" rtl="0" eaLnBrk="1" latinLnBrk="0" hangingPunct="1">
              <a:spcBef>
                <a:spcPct val="0"/>
              </a:spcBef>
              <a:buNone/>
              <a:defRPr sz="22100" kern="1200">
                <a:solidFill>
                  <a:schemeClr val="tx1"/>
                </a:solidFill>
                <a:latin typeface="+mj-lt"/>
                <a:ea typeface="+mj-ea"/>
                <a:cs typeface="+mj-cs"/>
              </a:defRPr>
            </a:lvl1pPr>
          </a:lstStyle>
          <a:p>
            <a:r>
              <a:rPr lang="en-US" sz="4400" b="1" dirty="0" smtClean="0">
                <a:solidFill>
                  <a:schemeClr val="bg1"/>
                </a:solidFill>
              </a:rPr>
              <a:t>Sitagliptin Environmental Risk Assessment</a:t>
            </a:r>
            <a:endParaRPr lang="en-US" sz="4400" b="1" dirty="0">
              <a:solidFill>
                <a:schemeClr val="bg1"/>
              </a:solidFill>
            </a:endParaRPr>
          </a:p>
        </p:txBody>
      </p:sp>
      <p:sp>
        <p:nvSpPr>
          <p:cNvPr id="5" name="TextBox 4"/>
          <p:cNvSpPr txBox="1"/>
          <p:nvPr/>
        </p:nvSpPr>
        <p:spPr>
          <a:xfrm>
            <a:off x="1066800" y="1905000"/>
            <a:ext cx="7086600" cy="4401205"/>
          </a:xfrm>
          <a:prstGeom prst="rect">
            <a:avLst/>
          </a:prstGeom>
          <a:noFill/>
        </p:spPr>
        <p:txBody>
          <a:bodyPr wrap="square" rtlCol="0">
            <a:spAutoFit/>
          </a:bodyPr>
          <a:lstStyle/>
          <a:p>
            <a:pPr marL="285750" indent="-285750">
              <a:buFont typeface="Arial" pitchFamily="34" charset="0"/>
              <a:buChar char="•"/>
            </a:pPr>
            <a:r>
              <a:rPr lang="en-US" sz="2000" dirty="0"/>
              <a:t>Predicted concentrations were similar for Europe and </a:t>
            </a:r>
            <a:r>
              <a:rPr lang="en-US" sz="2000" dirty="0" smtClean="0"/>
              <a:t>US</a:t>
            </a:r>
          </a:p>
          <a:p>
            <a:pPr marL="285750" indent="-285750">
              <a:buFont typeface="Arial" pitchFamily="34" charset="0"/>
              <a:buChar char="•"/>
            </a:pPr>
            <a:endParaRPr lang="en-US" sz="2000" dirty="0"/>
          </a:p>
          <a:p>
            <a:pPr marL="285750" indent="-285750">
              <a:buFont typeface="Arial" pitchFamily="34" charset="0"/>
              <a:buChar char="•"/>
            </a:pPr>
            <a:r>
              <a:rPr lang="en-US" sz="2000" dirty="0"/>
              <a:t>Difference could be attributed to market </a:t>
            </a:r>
            <a:r>
              <a:rPr lang="en-US" sz="2000" dirty="0" smtClean="0"/>
              <a:t>share</a:t>
            </a:r>
          </a:p>
          <a:p>
            <a:pPr marL="285750" indent="-285750">
              <a:buFont typeface="Arial" pitchFamily="34" charset="0"/>
              <a:buChar char="•"/>
            </a:pPr>
            <a:endParaRPr lang="en-US" sz="2000" dirty="0"/>
          </a:p>
          <a:p>
            <a:pPr marL="285750" indent="-285750">
              <a:buFont typeface="Arial" pitchFamily="34" charset="0"/>
              <a:buChar char="•"/>
            </a:pPr>
            <a:r>
              <a:rPr lang="en-US" sz="2000" dirty="0"/>
              <a:t>All predicted concentrations were significantly less than NOEC for </a:t>
            </a:r>
            <a:r>
              <a:rPr lang="en-US" sz="2000" dirty="0" smtClean="0"/>
              <a:t>algae</a:t>
            </a:r>
          </a:p>
          <a:p>
            <a:pPr marL="742950" lvl="1" indent="-285750">
              <a:buFont typeface="Arial" pitchFamily="34" charset="0"/>
              <a:buChar char="•"/>
            </a:pPr>
            <a:r>
              <a:rPr lang="en-US" sz="2000" dirty="0" smtClean="0"/>
              <a:t>Max </a:t>
            </a:r>
            <a:r>
              <a:rPr lang="en-US" sz="2000" dirty="0"/>
              <a:t>surface water concentration: 3.4 </a:t>
            </a:r>
            <a:r>
              <a:rPr lang="en-US" sz="2000" dirty="0" smtClean="0"/>
              <a:t>µg/L</a:t>
            </a:r>
          </a:p>
          <a:p>
            <a:pPr marL="742950" lvl="1" indent="-285750">
              <a:buFont typeface="Arial" pitchFamily="34" charset="0"/>
              <a:buChar char="•"/>
            </a:pPr>
            <a:r>
              <a:rPr lang="en-US" sz="2000" dirty="0" smtClean="0"/>
              <a:t>Lowest </a:t>
            </a:r>
            <a:r>
              <a:rPr lang="en-US" sz="2000" dirty="0"/>
              <a:t>NOEC (algae): 840 </a:t>
            </a:r>
            <a:r>
              <a:rPr lang="en-US" sz="2000" dirty="0" smtClean="0"/>
              <a:t>µg/L</a:t>
            </a:r>
          </a:p>
          <a:p>
            <a:pPr marL="742950" lvl="1" indent="-285750">
              <a:buFont typeface="Arial" pitchFamily="34" charset="0"/>
              <a:buChar char="•"/>
            </a:pPr>
            <a:endParaRPr lang="en-US" sz="2000" dirty="0"/>
          </a:p>
          <a:p>
            <a:pPr marL="285750" indent="-285750">
              <a:buFont typeface="Arial" pitchFamily="34" charset="0"/>
              <a:buChar char="•"/>
            </a:pPr>
            <a:r>
              <a:rPr lang="en-US" sz="2000" dirty="0"/>
              <a:t>Sediment Compartment </a:t>
            </a:r>
          </a:p>
          <a:p>
            <a:pPr marL="742950" lvl="1" indent="-285750">
              <a:buFont typeface="Arial" pitchFamily="34" charset="0"/>
              <a:buChar char="•"/>
            </a:pPr>
            <a:r>
              <a:rPr lang="en-US" sz="2000" dirty="0"/>
              <a:t>Max PEC sediment: 3 </a:t>
            </a:r>
            <a:r>
              <a:rPr lang="en-US" sz="2000" dirty="0" smtClean="0"/>
              <a:t>µg/kg</a:t>
            </a:r>
            <a:endParaRPr lang="en-US" sz="2000" dirty="0"/>
          </a:p>
          <a:p>
            <a:pPr marL="742950" lvl="1" indent="-285750">
              <a:buFont typeface="Arial" pitchFamily="34" charset="0"/>
              <a:buChar char="•"/>
            </a:pPr>
            <a:r>
              <a:rPr lang="en-US" sz="2000" dirty="0"/>
              <a:t>Lowest NOEC (lumbriculus): 31000 µg/kg</a:t>
            </a:r>
          </a:p>
          <a:p>
            <a:pPr marL="285750" indent="-285750">
              <a:buFont typeface="Arial" pitchFamily="34" charset="0"/>
              <a:buChar char="•"/>
            </a:pPr>
            <a:endParaRPr lang="en-US" sz="2000" dirty="0"/>
          </a:p>
          <a:p>
            <a:pPr marL="285750" indent="-285750">
              <a:buFont typeface="Arial" pitchFamily="34" charset="0"/>
              <a:buChar char="•"/>
            </a:pPr>
            <a:r>
              <a:rPr lang="en-US" sz="2000" dirty="0"/>
              <a:t>CONCLUSION: Insignificant Risk to the </a:t>
            </a:r>
            <a:r>
              <a:rPr lang="en-US" sz="2000" dirty="0" smtClean="0"/>
              <a:t>Environment  </a:t>
            </a:r>
            <a:endParaRPr lang="en-US" sz="2000" dirty="0"/>
          </a:p>
        </p:txBody>
      </p:sp>
    </p:spTree>
    <p:extLst>
      <p:ext uri="{BB962C8B-B14F-4D97-AF65-F5344CB8AC3E}">
        <p14:creationId xmlns:p14="http://schemas.microsoft.com/office/powerpoint/2010/main" val="2966485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0" y="0"/>
            <a:ext cx="9144000" cy="1219200"/>
          </a:xfrm>
          <a:prstGeom prst="rect">
            <a:avLst/>
          </a:prstGeom>
          <a:solidFill>
            <a:srgbClr val="008080"/>
          </a:solidFill>
        </p:spPr>
        <p:style>
          <a:lnRef idx="0">
            <a:schemeClr val="accent1"/>
          </a:lnRef>
          <a:fillRef idx="3">
            <a:schemeClr val="accent1"/>
          </a:fillRef>
          <a:effectRef idx="3">
            <a:schemeClr val="accent1"/>
          </a:effectRef>
          <a:fontRef idx="minor">
            <a:schemeClr val="lt1"/>
          </a:fontRef>
        </p:style>
        <p:txBody>
          <a:bodyPr vert="horz" lIns="459806" tIns="229903" rIns="459806" bIns="229903" rtlCol="0" anchor="ctr">
            <a:noAutofit/>
          </a:bodyPr>
          <a:lstStyle>
            <a:lvl1pPr algn="ctr" defTabSz="4598060" rtl="0" eaLnBrk="1" latinLnBrk="0" hangingPunct="1">
              <a:spcBef>
                <a:spcPct val="0"/>
              </a:spcBef>
              <a:buNone/>
              <a:defRPr sz="22100" kern="1200">
                <a:solidFill>
                  <a:schemeClr val="tx1"/>
                </a:solidFill>
                <a:latin typeface="+mj-lt"/>
                <a:ea typeface="+mj-ea"/>
                <a:cs typeface="+mj-cs"/>
              </a:defRPr>
            </a:lvl1pPr>
          </a:lstStyle>
          <a:p>
            <a:r>
              <a:rPr lang="en-US" sz="4500" b="1" dirty="0" smtClean="0">
                <a:solidFill>
                  <a:schemeClr val="bg1"/>
                </a:solidFill>
              </a:rPr>
              <a:t>Metformin – GREAT-ER Results</a:t>
            </a:r>
            <a:endParaRPr lang="en-US" sz="4500" b="1"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678460"/>
            <a:ext cx="8382000" cy="480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387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0" y="0"/>
            <a:ext cx="9144000" cy="1219200"/>
          </a:xfrm>
          <a:prstGeom prst="rect">
            <a:avLst/>
          </a:prstGeom>
          <a:solidFill>
            <a:srgbClr val="008080"/>
          </a:solidFill>
        </p:spPr>
        <p:style>
          <a:lnRef idx="0">
            <a:schemeClr val="accent1"/>
          </a:lnRef>
          <a:fillRef idx="3">
            <a:schemeClr val="accent1"/>
          </a:fillRef>
          <a:effectRef idx="3">
            <a:schemeClr val="accent1"/>
          </a:effectRef>
          <a:fontRef idx="minor">
            <a:schemeClr val="lt1"/>
          </a:fontRef>
        </p:style>
        <p:txBody>
          <a:bodyPr vert="horz" lIns="459806" tIns="229903" rIns="459806" bIns="229903" rtlCol="0" anchor="ctr">
            <a:noAutofit/>
          </a:bodyPr>
          <a:lstStyle>
            <a:lvl1pPr algn="ctr" defTabSz="4598060" rtl="0" eaLnBrk="1" latinLnBrk="0" hangingPunct="1">
              <a:spcBef>
                <a:spcPct val="0"/>
              </a:spcBef>
              <a:buNone/>
              <a:defRPr sz="22100" kern="1200">
                <a:solidFill>
                  <a:schemeClr val="tx1"/>
                </a:solidFill>
                <a:latin typeface="+mj-lt"/>
                <a:ea typeface="+mj-ea"/>
                <a:cs typeface="+mj-cs"/>
              </a:defRPr>
            </a:lvl1pPr>
          </a:lstStyle>
          <a:p>
            <a:r>
              <a:rPr lang="en-US" sz="4500" b="1" dirty="0" smtClean="0">
                <a:solidFill>
                  <a:schemeClr val="bg1"/>
                </a:solidFill>
              </a:rPr>
              <a:t>Metformin – PhATE Results</a:t>
            </a:r>
            <a:endParaRPr lang="en-US" sz="4500" b="1"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8" y="1600200"/>
            <a:ext cx="6313563" cy="404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405" y="2671948"/>
            <a:ext cx="3710512"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068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0" y="-18143"/>
            <a:ext cx="9144000" cy="1143000"/>
          </a:xfrm>
          <a:prstGeom prst="rect">
            <a:avLst/>
          </a:prstGeom>
          <a:solidFill>
            <a:srgbClr val="008080"/>
          </a:solidFill>
        </p:spPr>
        <p:style>
          <a:lnRef idx="0">
            <a:schemeClr val="accent1"/>
          </a:lnRef>
          <a:fillRef idx="3">
            <a:schemeClr val="accent1"/>
          </a:fillRef>
          <a:effectRef idx="3">
            <a:schemeClr val="accent1"/>
          </a:effectRef>
          <a:fontRef idx="minor">
            <a:schemeClr val="lt1"/>
          </a:fontRef>
        </p:style>
        <p:txBody>
          <a:bodyPr vert="horz" lIns="459806" tIns="229903" rIns="459806" bIns="229903" rtlCol="0" anchor="ctr">
            <a:noAutofit/>
          </a:bodyPr>
          <a:lstStyle>
            <a:lvl1pPr algn="ctr" defTabSz="4598060" rtl="0" eaLnBrk="1" latinLnBrk="0" hangingPunct="1">
              <a:spcBef>
                <a:spcPct val="0"/>
              </a:spcBef>
              <a:buNone/>
              <a:defRPr sz="22100" kern="1200">
                <a:solidFill>
                  <a:schemeClr val="tx1"/>
                </a:solidFill>
                <a:latin typeface="+mj-lt"/>
                <a:ea typeface="+mj-ea"/>
                <a:cs typeface="+mj-cs"/>
              </a:defRPr>
            </a:lvl1pPr>
          </a:lstStyle>
          <a:p>
            <a:r>
              <a:rPr lang="en-US" sz="3600" b="1" dirty="0" smtClean="0">
                <a:solidFill>
                  <a:schemeClr val="bg1"/>
                </a:solidFill>
              </a:rPr>
              <a:t>Metformin Environmental Risk Assessment</a:t>
            </a:r>
            <a:endParaRPr lang="en-US" sz="3600" b="1" dirty="0">
              <a:solidFill>
                <a:schemeClr val="bg1"/>
              </a:solidFill>
            </a:endParaRPr>
          </a:p>
        </p:txBody>
      </p:sp>
      <p:sp>
        <p:nvSpPr>
          <p:cNvPr id="6" name="TextBox 5"/>
          <p:cNvSpPr txBox="1"/>
          <p:nvPr/>
        </p:nvSpPr>
        <p:spPr>
          <a:xfrm>
            <a:off x="323603" y="1828800"/>
            <a:ext cx="7924800" cy="5078313"/>
          </a:xfrm>
          <a:prstGeom prst="rect">
            <a:avLst/>
          </a:prstGeom>
          <a:noFill/>
        </p:spPr>
        <p:txBody>
          <a:bodyPr wrap="square" rtlCol="0">
            <a:spAutoFit/>
          </a:bodyPr>
          <a:lstStyle/>
          <a:p>
            <a:pPr marL="285750" indent="-285750">
              <a:buFont typeface="Arial" pitchFamily="34" charset="0"/>
              <a:buChar char="•"/>
            </a:pPr>
            <a:r>
              <a:rPr lang="en-US" dirty="0"/>
              <a:t>Predicted concentrations were similar for Europe and </a:t>
            </a:r>
            <a:r>
              <a:rPr lang="en-US" dirty="0" smtClean="0"/>
              <a:t>US</a:t>
            </a:r>
          </a:p>
          <a:p>
            <a:pPr marL="285750" indent="-285750">
              <a:buFont typeface="Arial" pitchFamily="34" charset="0"/>
              <a:buChar char="•"/>
            </a:pPr>
            <a:endParaRPr lang="en-US" dirty="0"/>
          </a:p>
          <a:p>
            <a:pPr marL="285750" indent="-285750">
              <a:buFont typeface="Arial" pitchFamily="34" charset="0"/>
              <a:buChar char="•"/>
            </a:pPr>
            <a:r>
              <a:rPr lang="en-US" dirty="0"/>
              <a:t>Measured PECs for metformin taken from the literature were significantly lower (0.1 – 0.15 µg/L</a:t>
            </a:r>
            <a:r>
              <a:rPr lang="en-US" dirty="0" smtClean="0"/>
              <a:t>)</a:t>
            </a:r>
          </a:p>
          <a:p>
            <a:pPr marL="742950" lvl="1" indent="-285750">
              <a:buFont typeface="Arial" pitchFamily="34" charset="0"/>
              <a:buChar char="•"/>
            </a:pPr>
            <a:r>
              <a:rPr lang="en-US" dirty="0" smtClean="0"/>
              <a:t>Possible </a:t>
            </a:r>
            <a:r>
              <a:rPr lang="en-US" dirty="0"/>
              <a:t>reason: Additional degradation occurring not considered in modeling</a:t>
            </a:r>
          </a:p>
          <a:p>
            <a:pPr marL="285750" indent="-285750">
              <a:buFont typeface="Arial" pitchFamily="34" charset="0"/>
              <a:buChar char="•"/>
            </a:pPr>
            <a:endParaRPr lang="en-US" dirty="0" smtClean="0"/>
          </a:p>
          <a:p>
            <a:pPr marL="285750" indent="-285750">
              <a:buFont typeface="Arial" pitchFamily="34" charset="0"/>
              <a:buChar char="•"/>
            </a:pPr>
            <a:r>
              <a:rPr lang="en-US" dirty="0" smtClean="0"/>
              <a:t>All </a:t>
            </a:r>
            <a:r>
              <a:rPr lang="en-US" dirty="0"/>
              <a:t>predicted concentrations were significantly less than NOEC for fathead minnow</a:t>
            </a:r>
          </a:p>
          <a:p>
            <a:pPr marL="742950" lvl="1" indent="-285750">
              <a:buFont typeface="Arial" pitchFamily="34" charset="0"/>
              <a:buChar char="•"/>
            </a:pPr>
            <a:r>
              <a:rPr lang="en-US" dirty="0"/>
              <a:t>Max surface water concentration: 10 µg/L</a:t>
            </a:r>
          </a:p>
          <a:p>
            <a:pPr marL="742950" lvl="1" indent="-285750">
              <a:buFont typeface="Arial" pitchFamily="34" charset="0"/>
              <a:buChar char="•"/>
            </a:pPr>
            <a:r>
              <a:rPr lang="en-US" dirty="0"/>
              <a:t>Lowest NOEC (minnow): 10000 µg/L</a:t>
            </a:r>
          </a:p>
          <a:p>
            <a:pPr marL="285750" indent="-285750">
              <a:buFont typeface="Arial" pitchFamily="34" charset="0"/>
              <a:buChar char="•"/>
            </a:pPr>
            <a:endParaRPr lang="en-US" dirty="0" smtClean="0"/>
          </a:p>
          <a:p>
            <a:pPr marL="285750" indent="-285750">
              <a:buFont typeface="Arial" pitchFamily="34" charset="0"/>
              <a:buChar char="•"/>
            </a:pPr>
            <a:r>
              <a:rPr lang="en-US" dirty="0" smtClean="0"/>
              <a:t>Sediment </a:t>
            </a:r>
            <a:r>
              <a:rPr lang="en-US" dirty="0"/>
              <a:t>Compartment </a:t>
            </a:r>
          </a:p>
          <a:p>
            <a:pPr marL="742950" lvl="1" indent="-285750">
              <a:buFont typeface="Arial" pitchFamily="34" charset="0"/>
              <a:buChar char="•"/>
            </a:pPr>
            <a:r>
              <a:rPr lang="en-US" dirty="0"/>
              <a:t>Max PEC sediment: 200 µg/kg</a:t>
            </a:r>
          </a:p>
          <a:p>
            <a:pPr marL="742950" lvl="1" indent="-285750">
              <a:buFont typeface="Arial" pitchFamily="34" charset="0"/>
              <a:buChar char="•"/>
            </a:pPr>
            <a:r>
              <a:rPr lang="en-US" dirty="0"/>
              <a:t>Lowest NOEC (lumbriculus): 62000 </a:t>
            </a:r>
            <a:r>
              <a:rPr lang="en-US" dirty="0" smtClean="0"/>
              <a:t>µg/kg</a:t>
            </a:r>
          </a:p>
          <a:p>
            <a:pPr marL="742950" lvl="1" indent="-285750">
              <a:buFont typeface="Arial" pitchFamily="34" charset="0"/>
              <a:buChar char="•"/>
            </a:pPr>
            <a:endParaRPr lang="en-US" dirty="0"/>
          </a:p>
          <a:p>
            <a:pPr marL="285750" indent="-285750">
              <a:buFont typeface="Arial" pitchFamily="34" charset="0"/>
              <a:buChar char="•"/>
            </a:pPr>
            <a:r>
              <a:rPr lang="en-US" dirty="0"/>
              <a:t>CONCLUSION: Insignificant Risk to the Environment</a:t>
            </a:r>
          </a:p>
          <a:p>
            <a:pPr marL="285750" indent="-285750">
              <a:buFont typeface="Arial" pitchFamily="34" charset="0"/>
              <a:buChar char="•"/>
            </a:pPr>
            <a:endParaRPr lang="en-US" dirty="0"/>
          </a:p>
        </p:txBody>
      </p:sp>
    </p:spTree>
    <p:extLst>
      <p:ext uri="{BB962C8B-B14F-4D97-AF65-F5344CB8AC3E}">
        <p14:creationId xmlns:p14="http://schemas.microsoft.com/office/powerpoint/2010/main" val="966492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752600"/>
            <a:ext cx="8229600" cy="4154984"/>
          </a:xfrm>
          <a:prstGeom prst="rect">
            <a:avLst/>
          </a:prstGeom>
          <a:noFill/>
        </p:spPr>
        <p:txBody>
          <a:bodyPr wrap="square" rtlCol="0">
            <a:spAutoFit/>
          </a:bodyPr>
          <a:lstStyle/>
          <a:p>
            <a:pPr marL="285750" indent="-285750">
              <a:buFont typeface="Arial" pitchFamily="34" charset="0"/>
              <a:buChar char="•"/>
            </a:pPr>
            <a:r>
              <a:rPr lang="en-US" sz="2400" dirty="0" smtClean="0"/>
              <a:t>Extensive environmental </a:t>
            </a:r>
            <a:r>
              <a:rPr lang="en-US" sz="2400" dirty="0"/>
              <a:t>fate and effects testing is </a:t>
            </a:r>
            <a:r>
              <a:rPr lang="en-US" sz="2400" dirty="0" smtClean="0"/>
              <a:t>conducted during </a:t>
            </a:r>
            <a:r>
              <a:rPr lang="en-US" sz="2400" dirty="0"/>
              <a:t>the drug registration process using science- based approaches. </a:t>
            </a:r>
            <a:endParaRPr lang="en-US" sz="2400" dirty="0" smtClean="0"/>
          </a:p>
          <a:p>
            <a:pPr marL="285750" indent="-285750">
              <a:buFont typeface="Arial" pitchFamily="34" charset="0"/>
              <a:buChar char="•"/>
            </a:pPr>
            <a:endParaRPr lang="en-US" sz="2400" dirty="0" smtClean="0"/>
          </a:p>
          <a:p>
            <a:pPr marL="285750" indent="-285750">
              <a:buFont typeface="Arial" pitchFamily="34" charset="0"/>
              <a:buChar char="•"/>
            </a:pPr>
            <a:r>
              <a:rPr lang="en-US" sz="2400" dirty="0" smtClean="0"/>
              <a:t>The GREAT-ER and PhATE models can be used to predict environmental concentrations of pharmaceutical compounds.</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Risk assessments are conducted to comparison the predicted no-effects concentration with predicted environmental concentrations (PEC) to </a:t>
            </a:r>
            <a:r>
              <a:rPr lang="en-US" sz="2400" dirty="0"/>
              <a:t>assess the significance of pharmaceuticals in the </a:t>
            </a:r>
            <a:r>
              <a:rPr lang="en-US" sz="2400" dirty="0" smtClean="0"/>
              <a:t>environment.</a:t>
            </a:r>
            <a:endParaRPr lang="en-US" sz="2400" dirty="0"/>
          </a:p>
        </p:txBody>
      </p:sp>
      <p:sp>
        <p:nvSpPr>
          <p:cNvPr id="4" name="Title 1"/>
          <p:cNvSpPr txBox="1">
            <a:spLocks/>
          </p:cNvSpPr>
          <p:nvPr/>
        </p:nvSpPr>
        <p:spPr>
          <a:xfrm>
            <a:off x="0" y="0"/>
            <a:ext cx="9144000" cy="1371600"/>
          </a:xfrm>
          <a:prstGeom prst="rect">
            <a:avLst/>
          </a:prstGeom>
          <a:solidFill>
            <a:srgbClr val="008080"/>
          </a:solidFill>
        </p:spPr>
        <p:style>
          <a:lnRef idx="0">
            <a:schemeClr val="accent1"/>
          </a:lnRef>
          <a:fillRef idx="3">
            <a:schemeClr val="accent1"/>
          </a:fillRef>
          <a:effectRef idx="3">
            <a:schemeClr val="accent1"/>
          </a:effectRef>
          <a:fontRef idx="minor">
            <a:schemeClr val="lt1"/>
          </a:fontRef>
        </p:style>
        <p:txBody>
          <a:bodyPr vert="horz" lIns="459806" tIns="229903" rIns="459806" bIns="229903" rtlCol="0" anchor="ctr">
            <a:noAutofit/>
          </a:bodyPr>
          <a:lstStyle>
            <a:lvl1pPr algn="ctr" defTabSz="4598060" rtl="0" eaLnBrk="1" latinLnBrk="0" hangingPunct="1">
              <a:spcBef>
                <a:spcPct val="0"/>
              </a:spcBef>
              <a:buNone/>
              <a:defRPr sz="22100" kern="1200">
                <a:solidFill>
                  <a:schemeClr val="tx1"/>
                </a:solidFill>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500" b="1" dirty="0" smtClean="0">
                <a:solidFill>
                  <a:schemeClr val="bg1"/>
                </a:solidFill>
              </a:rPr>
              <a:t>Conclusion</a:t>
            </a:r>
            <a:endParaRPr lang="en-US" sz="4500" b="1" dirty="0">
              <a:solidFill>
                <a:schemeClr val="bg1"/>
              </a:solidFill>
            </a:endParaRPr>
          </a:p>
        </p:txBody>
      </p:sp>
    </p:spTree>
    <p:extLst>
      <p:ext uri="{BB962C8B-B14F-4D97-AF65-F5344CB8AC3E}">
        <p14:creationId xmlns:p14="http://schemas.microsoft.com/office/powerpoint/2010/main" val="2935193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457200" y="190500"/>
            <a:ext cx="8229600" cy="395288"/>
          </a:xfrm>
        </p:spPr>
        <p:txBody>
          <a:bodyPr>
            <a:normAutofit fontScale="90000"/>
          </a:bodyPr>
          <a:lstStyle/>
          <a:p>
            <a:endParaRPr lang="en-US" sz="2800" dirty="0"/>
          </a:p>
        </p:txBody>
      </p:sp>
      <p:sp>
        <p:nvSpPr>
          <p:cNvPr id="317444" name="Text Box 4"/>
          <p:cNvSpPr txBox="1">
            <a:spLocks noChangeAspect="1" noChangeArrowheads="1"/>
          </p:cNvSpPr>
          <p:nvPr/>
        </p:nvSpPr>
        <p:spPr bwMode="auto">
          <a:xfrm>
            <a:off x="6342742" y="2640012"/>
            <a:ext cx="2568575" cy="639763"/>
          </a:xfrm>
          <a:prstGeom prst="rect">
            <a:avLst/>
          </a:prstGeom>
          <a:solidFill>
            <a:srgbClr val="CCFFFF"/>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lstStyle/>
          <a:p>
            <a:pPr algn="ctr"/>
            <a:r>
              <a:rPr lang="en-US" dirty="0">
                <a:solidFill>
                  <a:srgbClr val="000000"/>
                </a:solidFill>
                <a:latin typeface="Tahoma" pitchFamily="34" charset="0"/>
              </a:rPr>
              <a:t>Fate</a:t>
            </a:r>
          </a:p>
        </p:txBody>
      </p:sp>
      <p:sp>
        <p:nvSpPr>
          <p:cNvPr id="317445" name="Text Box 5"/>
          <p:cNvSpPr txBox="1">
            <a:spLocks noChangeAspect="1" noChangeArrowheads="1"/>
          </p:cNvSpPr>
          <p:nvPr/>
        </p:nvSpPr>
        <p:spPr bwMode="auto">
          <a:xfrm>
            <a:off x="304800" y="2933700"/>
            <a:ext cx="2495550" cy="641350"/>
          </a:xfrm>
          <a:prstGeom prst="rect">
            <a:avLst/>
          </a:prstGeom>
          <a:solidFill>
            <a:srgbClr val="FF7575"/>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lstStyle/>
          <a:p>
            <a:pPr algn="ctr"/>
            <a:r>
              <a:rPr lang="en-US" dirty="0">
                <a:solidFill>
                  <a:srgbClr val="000000"/>
                </a:solidFill>
                <a:latin typeface="Tahoma" pitchFamily="34" charset="0"/>
              </a:rPr>
              <a:t>Exposure</a:t>
            </a:r>
          </a:p>
        </p:txBody>
      </p:sp>
      <p:sp>
        <p:nvSpPr>
          <p:cNvPr id="317447" name="AutoShape 7"/>
          <p:cNvSpPr>
            <a:spLocks noChangeArrowheads="1"/>
          </p:cNvSpPr>
          <p:nvPr/>
        </p:nvSpPr>
        <p:spPr bwMode="auto">
          <a:xfrm rot="5400000">
            <a:off x="7015614" y="1583870"/>
            <a:ext cx="685800" cy="6858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AAA578"/>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7448" name="AutoShape 8"/>
          <p:cNvSpPr>
            <a:spLocks noChangeArrowheads="1"/>
          </p:cNvSpPr>
          <p:nvPr/>
        </p:nvSpPr>
        <p:spPr bwMode="auto">
          <a:xfrm rot="10800000">
            <a:off x="7162800" y="4762500"/>
            <a:ext cx="685800" cy="685800"/>
          </a:xfrm>
          <a:custGeom>
            <a:avLst/>
            <a:gdLst>
              <a:gd name="G0" fmla="+- 15139 0 0"/>
              <a:gd name="G1" fmla="+- 2942 0 0"/>
              <a:gd name="G2" fmla="+- 12158 0 2942"/>
              <a:gd name="G3" fmla="+- G2 0 2942"/>
              <a:gd name="G4" fmla="*/ G3 32768 32059"/>
              <a:gd name="G5" fmla="*/ G4 1 2"/>
              <a:gd name="G6" fmla="+- 21600 0 15139"/>
              <a:gd name="G7" fmla="*/ G6 2942 6079"/>
              <a:gd name="G8" fmla="+- G7 15139 0"/>
              <a:gd name="T0" fmla="*/ 15139 w 21600"/>
              <a:gd name="T1" fmla="*/ 0 h 21600"/>
              <a:gd name="T2" fmla="*/ 15139 w 21600"/>
              <a:gd name="T3" fmla="*/ 12158 h 21600"/>
              <a:gd name="T4" fmla="*/ 320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39" y="0"/>
                </a:lnTo>
                <a:lnTo>
                  <a:pt x="15139" y="2942"/>
                </a:lnTo>
                <a:lnTo>
                  <a:pt x="12427" y="2942"/>
                </a:lnTo>
                <a:cubicBezTo>
                  <a:pt x="5564" y="2942"/>
                  <a:pt x="0" y="7068"/>
                  <a:pt x="0" y="12158"/>
                </a:cubicBezTo>
                <a:lnTo>
                  <a:pt x="0" y="21600"/>
                </a:lnTo>
                <a:lnTo>
                  <a:pt x="6413" y="21600"/>
                </a:lnTo>
                <a:lnTo>
                  <a:pt x="6413" y="12158"/>
                </a:lnTo>
                <a:cubicBezTo>
                  <a:pt x="6413" y="10533"/>
                  <a:pt x="9106" y="9216"/>
                  <a:pt x="12427" y="9216"/>
                </a:cubicBezTo>
                <a:lnTo>
                  <a:pt x="15139" y="9216"/>
                </a:lnTo>
                <a:lnTo>
                  <a:pt x="15139" y="12158"/>
                </a:lnTo>
                <a:close/>
              </a:path>
            </a:pathLst>
          </a:custGeom>
          <a:solidFill>
            <a:srgbClr val="AAA57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7449" name="AutoShape 9"/>
          <p:cNvSpPr>
            <a:spLocks noChangeArrowheads="1"/>
          </p:cNvSpPr>
          <p:nvPr/>
        </p:nvSpPr>
        <p:spPr bwMode="auto">
          <a:xfrm rot="16200000" flipH="1">
            <a:off x="1552575" y="1738992"/>
            <a:ext cx="685800" cy="6858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AAA57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7450" name="AutoShape 10"/>
          <p:cNvSpPr>
            <a:spLocks noChangeArrowheads="1"/>
          </p:cNvSpPr>
          <p:nvPr/>
        </p:nvSpPr>
        <p:spPr bwMode="auto">
          <a:xfrm rot="10800000" flipH="1">
            <a:off x="1595663" y="4482874"/>
            <a:ext cx="685800" cy="685800"/>
          </a:xfrm>
          <a:custGeom>
            <a:avLst/>
            <a:gdLst>
              <a:gd name="G0" fmla="+- 15139 0 0"/>
              <a:gd name="G1" fmla="+- 2942 0 0"/>
              <a:gd name="G2" fmla="+- 12158 0 2942"/>
              <a:gd name="G3" fmla="+- G2 0 2942"/>
              <a:gd name="G4" fmla="*/ G3 32768 32059"/>
              <a:gd name="G5" fmla="*/ G4 1 2"/>
              <a:gd name="G6" fmla="+- 21600 0 15139"/>
              <a:gd name="G7" fmla="*/ G6 2942 6079"/>
              <a:gd name="G8" fmla="+- G7 15139 0"/>
              <a:gd name="T0" fmla="*/ 15139 w 21600"/>
              <a:gd name="T1" fmla="*/ 0 h 21600"/>
              <a:gd name="T2" fmla="*/ 15139 w 21600"/>
              <a:gd name="T3" fmla="*/ 12158 h 21600"/>
              <a:gd name="T4" fmla="*/ 320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39" y="0"/>
                </a:lnTo>
                <a:lnTo>
                  <a:pt x="15139" y="2942"/>
                </a:lnTo>
                <a:lnTo>
                  <a:pt x="12427" y="2942"/>
                </a:lnTo>
                <a:cubicBezTo>
                  <a:pt x="5564" y="2942"/>
                  <a:pt x="0" y="7068"/>
                  <a:pt x="0" y="12158"/>
                </a:cubicBezTo>
                <a:lnTo>
                  <a:pt x="0" y="21600"/>
                </a:lnTo>
                <a:lnTo>
                  <a:pt x="6413" y="21600"/>
                </a:lnTo>
                <a:lnTo>
                  <a:pt x="6413" y="12158"/>
                </a:lnTo>
                <a:cubicBezTo>
                  <a:pt x="6413" y="10533"/>
                  <a:pt x="9106" y="9216"/>
                  <a:pt x="12427" y="9216"/>
                </a:cubicBezTo>
                <a:lnTo>
                  <a:pt x="15139" y="9216"/>
                </a:lnTo>
                <a:lnTo>
                  <a:pt x="15139" y="12158"/>
                </a:lnTo>
                <a:close/>
              </a:path>
            </a:pathLst>
          </a:custGeom>
          <a:solidFill>
            <a:srgbClr val="AAA578"/>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7452" name="Text Box 12"/>
          <p:cNvSpPr txBox="1">
            <a:spLocks noChangeAspect="1" noChangeArrowheads="1"/>
          </p:cNvSpPr>
          <p:nvPr/>
        </p:nvSpPr>
        <p:spPr bwMode="auto">
          <a:xfrm>
            <a:off x="6342742" y="3546022"/>
            <a:ext cx="2568575" cy="639763"/>
          </a:xfrm>
          <a:prstGeom prst="rect">
            <a:avLst/>
          </a:prstGeom>
          <a:solidFill>
            <a:srgbClr val="FFFF99"/>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lstStyle/>
          <a:p>
            <a:pPr algn="ctr"/>
            <a:r>
              <a:rPr lang="en-US" dirty="0">
                <a:solidFill>
                  <a:srgbClr val="000000"/>
                </a:solidFill>
                <a:latin typeface="Tahoma" pitchFamily="34" charset="0"/>
              </a:rPr>
              <a:t>Effects</a:t>
            </a:r>
          </a:p>
        </p:txBody>
      </p:sp>
      <p:grpSp>
        <p:nvGrpSpPr>
          <p:cNvPr id="2" name="Group 1"/>
          <p:cNvGrpSpPr/>
          <p:nvPr/>
        </p:nvGrpSpPr>
        <p:grpSpPr>
          <a:xfrm>
            <a:off x="3116943" y="1440542"/>
            <a:ext cx="3019425" cy="5110163"/>
            <a:chOff x="3089275" y="1079500"/>
            <a:chExt cx="3019425" cy="5110163"/>
          </a:xfrm>
        </p:grpSpPr>
        <p:sp>
          <p:nvSpPr>
            <p:cNvPr id="317443" name="Text Box 3"/>
            <p:cNvSpPr txBox="1">
              <a:spLocks noChangeAspect="1" noChangeArrowheads="1"/>
            </p:cNvSpPr>
            <p:nvPr/>
          </p:nvSpPr>
          <p:spPr bwMode="auto">
            <a:xfrm>
              <a:off x="3289300" y="1079500"/>
              <a:ext cx="2532063" cy="641350"/>
            </a:xfrm>
            <a:prstGeom prst="rect">
              <a:avLst/>
            </a:prstGeom>
            <a:solidFill>
              <a:srgbClr val="CCFFCC"/>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lstStyle/>
            <a:p>
              <a:pPr algn="ctr">
                <a:spcBef>
                  <a:spcPct val="50000"/>
                </a:spcBef>
              </a:pPr>
              <a:r>
                <a:rPr lang="en-US" dirty="0">
                  <a:latin typeface="Tahoma" pitchFamily="34" charset="0"/>
                </a:rPr>
                <a:t>Hazard Identification</a:t>
              </a:r>
            </a:p>
          </p:txBody>
        </p:sp>
        <p:sp>
          <p:nvSpPr>
            <p:cNvPr id="317446" name="Text Box 6"/>
            <p:cNvSpPr txBox="1">
              <a:spLocks noChangeArrowheads="1"/>
            </p:cNvSpPr>
            <p:nvPr/>
          </p:nvSpPr>
          <p:spPr bwMode="auto">
            <a:xfrm>
              <a:off x="3305175" y="4686300"/>
              <a:ext cx="2532063" cy="639763"/>
            </a:xfrm>
            <a:prstGeom prst="rect">
              <a:avLst/>
            </a:prstGeom>
            <a:solidFill>
              <a:srgbClr val="CCFFCC"/>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lstStyle/>
            <a:p>
              <a:pPr algn="ctr">
                <a:spcBef>
                  <a:spcPct val="50000"/>
                </a:spcBef>
              </a:pPr>
              <a:r>
                <a:rPr lang="en-US" dirty="0">
                  <a:latin typeface="Tahoma" pitchFamily="34" charset="0"/>
                </a:rPr>
                <a:t>Risk Characterization</a:t>
              </a:r>
            </a:p>
          </p:txBody>
        </p:sp>
        <p:pic>
          <p:nvPicPr>
            <p:cNvPr id="317451" name="Picture 1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8800" y="1778000"/>
              <a:ext cx="2971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53" name="Text Box 13"/>
            <p:cNvSpPr txBox="1">
              <a:spLocks noChangeArrowheads="1"/>
            </p:cNvSpPr>
            <p:nvPr/>
          </p:nvSpPr>
          <p:spPr bwMode="auto">
            <a:xfrm>
              <a:off x="3309938" y="5549900"/>
              <a:ext cx="2532062" cy="639763"/>
            </a:xfrm>
            <a:prstGeom prst="rect">
              <a:avLst/>
            </a:prstGeom>
            <a:solidFill>
              <a:srgbClr val="CCFFCC"/>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82880" rIns="182880" bIns="182880"/>
            <a:lstStyle/>
            <a:p>
              <a:pPr algn="ctr">
                <a:spcBef>
                  <a:spcPct val="50000"/>
                </a:spcBef>
              </a:pPr>
              <a:r>
                <a:rPr lang="en-US" dirty="0">
                  <a:latin typeface="Tahoma" pitchFamily="34" charset="0"/>
                </a:rPr>
                <a:t>Risk Management</a:t>
              </a:r>
            </a:p>
          </p:txBody>
        </p:sp>
        <p:sp>
          <p:nvSpPr>
            <p:cNvPr id="317454" name="AutoShape 14"/>
            <p:cNvSpPr>
              <a:spLocks noChangeArrowheads="1"/>
            </p:cNvSpPr>
            <p:nvPr/>
          </p:nvSpPr>
          <p:spPr bwMode="auto">
            <a:xfrm>
              <a:off x="4267200" y="5326062"/>
              <a:ext cx="593725" cy="332695"/>
            </a:xfrm>
            <a:prstGeom prst="downArrow">
              <a:avLst>
                <a:gd name="adj1" fmla="val 50000"/>
                <a:gd name="adj2" fmla="val 25000"/>
              </a:avLst>
            </a:prstGeom>
            <a:solidFill>
              <a:srgbClr val="AAA578"/>
            </a:solidFill>
            <a:ln w="158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7455" name="Text Box 15"/>
            <p:cNvSpPr txBox="1">
              <a:spLocks noChangeArrowheads="1"/>
            </p:cNvSpPr>
            <p:nvPr/>
          </p:nvSpPr>
          <p:spPr bwMode="auto">
            <a:xfrm>
              <a:off x="3089275" y="2770188"/>
              <a:ext cx="3019425" cy="635000"/>
            </a:xfrm>
            <a:prstGeom prst="rect">
              <a:avLst/>
            </a:prstGeom>
            <a:solidFill>
              <a:schemeClr val="bg1"/>
            </a:solidFill>
            <a:ln w="25400">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0" bIns="182880">
              <a:spAutoFit/>
            </a:bodyPr>
            <a:lstStyle/>
            <a:p>
              <a:r>
                <a:rPr lang="en-US" sz="1600" b="1" dirty="0">
                  <a:latin typeface="Tahoma" pitchFamily="34" charset="0"/>
                </a:rPr>
                <a:t>Risk = </a:t>
              </a:r>
              <a:r>
                <a:rPr lang="en-US" sz="1600" b="1" i="1" dirty="0">
                  <a:latin typeface="Tahoma" pitchFamily="34" charset="0"/>
                </a:rPr>
                <a:t>f </a:t>
              </a:r>
              <a:r>
                <a:rPr lang="en-US" sz="1600" b="1" dirty="0">
                  <a:latin typeface="Tahoma" pitchFamily="34" charset="0"/>
                </a:rPr>
                <a:t>(hazard, exposure)</a:t>
              </a:r>
            </a:p>
          </p:txBody>
        </p:sp>
      </p:grpSp>
      <p:sp>
        <p:nvSpPr>
          <p:cNvPr id="17" name="Title 1"/>
          <p:cNvSpPr txBox="1">
            <a:spLocks/>
          </p:cNvSpPr>
          <p:nvPr/>
        </p:nvSpPr>
        <p:spPr>
          <a:xfrm>
            <a:off x="-16670" y="1"/>
            <a:ext cx="9160669" cy="1066799"/>
          </a:xfrm>
          <a:prstGeom prst="rect">
            <a:avLst/>
          </a:prstGeom>
          <a:solidFill>
            <a:srgbClr val="008080"/>
          </a:solidFill>
        </p:spPr>
        <p:style>
          <a:lnRef idx="0">
            <a:schemeClr val="accent1"/>
          </a:lnRef>
          <a:fillRef idx="3">
            <a:schemeClr val="accent1"/>
          </a:fillRef>
          <a:effectRef idx="3">
            <a:schemeClr val="accent1"/>
          </a:effectRef>
          <a:fontRef idx="minor">
            <a:schemeClr val="lt1"/>
          </a:fontRef>
        </p:style>
        <p:txBody>
          <a:bodyPr vert="horz" lIns="459806" tIns="229903" rIns="459806" bIns="229903" rtlCol="0" anchor="ctr">
            <a:noAutofit/>
          </a:bodyPr>
          <a:lstStyle>
            <a:lvl1pPr algn="ctr" defTabSz="4598060" rtl="0" eaLnBrk="1" latinLnBrk="0" hangingPunct="1">
              <a:spcBef>
                <a:spcPct val="0"/>
              </a:spcBef>
              <a:buNone/>
              <a:defRPr sz="22100" kern="1200">
                <a:solidFill>
                  <a:schemeClr val="tx1"/>
                </a:solidFill>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b="1" dirty="0">
                <a:solidFill>
                  <a:schemeClr val="bg1"/>
                </a:solidFill>
              </a:rPr>
              <a:t>Elements of An Environmental Risk Assessment</a:t>
            </a:r>
          </a:p>
        </p:txBody>
      </p:sp>
    </p:spTree>
    <p:extLst>
      <p:ext uri="{BB962C8B-B14F-4D97-AF65-F5344CB8AC3E}">
        <p14:creationId xmlns:p14="http://schemas.microsoft.com/office/powerpoint/2010/main" val="3203092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4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74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4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4" grpId="0" animBg="1"/>
      <p:bldP spid="317445" grpId="0" animBg="1"/>
      <p:bldP spid="317447" grpId="0" animBg="1"/>
      <p:bldP spid="317448" grpId="0" animBg="1"/>
      <p:bldP spid="317449" grpId="0" animBg="1"/>
      <p:bldP spid="317450" grpId="0" animBg="1"/>
      <p:bldP spid="3174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2"/>
          <p:cNvSpPr>
            <a:spLocks noGrp="1"/>
          </p:cNvSpPr>
          <p:nvPr>
            <p:ph type="sldNum" sz="quarter" idx="10"/>
          </p:nvPr>
        </p:nvSpPr>
        <p:spPr/>
        <p:txBody>
          <a:bodyPr/>
          <a:lstStyle/>
          <a:p>
            <a:fld id="{36F35C93-13E1-44B8-B783-F517634CB648}" type="slidenum">
              <a:rPr lang="en-US"/>
              <a:pPr/>
              <a:t>4</a:t>
            </a:fld>
            <a:endParaRPr lang="en-US" dirty="0"/>
          </a:p>
        </p:txBody>
      </p:sp>
      <p:sp>
        <p:nvSpPr>
          <p:cNvPr id="202756" name="Text Box 4"/>
          <p:cNvSpPr txBox="1">
            <a:spLocks noChangeArrowheads="1"/>
          </p:cNvSpPr>
          <p:nvPr/>
        </p:nvSpPr>
        <p:spPr bwMode="auto">
          <a:xfrm>
            <a:off x="3724275" y="873125"/>
            <a:ext cx="3395663" cy="477838"/>
          </a:xfrm>
          <a:prstGeom prst="rect">
            <a:avLst/>
          </a:prstGeom>
          <a:solidFill>
            <a:srgbClr val="33CCCC"/>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spAutoFit/>
          </a:bodyPr>
          <a:lstStyle/>
          <a:p>
            <a:r>
              <a:rPr lang="en-US" dirty="0">
                <a:solidFill>
                  <a:srgbClr val="000000"/>
                </a:solidFill>
                <a:latin typeface="Tahoma" pitchFamily="34" charset="0"/>
              </a:rPr>
              <a:t>Patient excretion to wastewater</a:t>
            </a:r>
          </a:p>
        </p:txBody>
      </p:sp>
      <p:sp>
        <p:nvSpPr>
          <p:cNvPr id="202757" name="Text Box 5"/>
          <p:cNvSpPr txBox="1">
            <a:spLocks noChangeArrowheads="1"/>
          </p:cNvSpPr>
          <p:nvPr/>
        </p:nvSpPr>
        <p:spPr bwMode="auto">
          <a:xfrm>
            <a:off x="3876675" y="1976438"/>
            <a:ext cx="3036888" cy="477837"/>
          </a:xfrm>
          <a:prstGeom prst="rect">
            <a:avLst/>
          </a:prstGeom>
          <a:solidFill>
            <a:srgbClr val="33CCCC"/>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spAutoFit/>
          </a:bodyPr>
          <a:lstStyle/>
          <a:p>
            <a:r>
              <a:rPr lang="en-US" dirty="0">
                <a:solidFill>
                  <a:srgbClr val="000000"/>
                </a:solidFill>
                <a:latin typeface="Tahoma" pitchFamily="34" charset="0"/>
              </a:rPr>
              <a:t>Wastewater treatment plant</a:t>
            </a:r>
          </a:p>
        </p:txBody>
      </p:sp>
      <p:sp>
        <p:nvSpPr>
          <p:cNvPr id="202758" name="Text Box 6"/>
          <p:cNvSpPr txBox="1">
            <a:spLocks noChangeArrowheads="1"/>
          </p:cNvSpPr>
          <p:nvPr/>
        </p:nvSpPr>
        <p:spPr bwMode="auto">
          <a:xfrm>
            <a:off x="2124075" y="2924175"/>
            <a:ext cx="2743200" cy="1027113"/>
          </a:xfrm>
          <a:prstGeom prst="rect">
            <a:avLst/>
          </a:prstGeom>
          <a:solidFill>
            <a:srgbClr val="33CCCC"/>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pPr algn="ctr"/>
            <a:r>
              <a:rPr lang="en-US" dirty="0">
                <a:solidFill>
                  <a:srgbClr val="000000"/>
                </a:solidFill>
                <a:latin typeface="Tahoma" pitchFamily="34" charset="0"/>
              </a:rPr>
              <a:t>Discharge of wastewater to freshwater and marine environment</a:t>
            </a:r>
          </a:p>
        </p:txBody>
      </p:sp>
      <p:sp>
        <p:nvSpPr>
          <p:cNvPr id="202759" name="Text Box 7"/>
          <p:cNvSpPr txBox="1">
            <a:spLocks noChangeArrowheads="1"/>
          </p:cNvSpPr>
          <p:nvPr/>
        </p:nvSpPr>
        <p:spPr bwMode="auto">
          <a:xfrm>
            <a:off x="6394450" y="3057525"/>
            <a:ext cx="2057400" cy="752475"/>
          </a:xfrm>
          <a:prstGeom prst="rect">
            <a:avLst/>
          </a:prstGeom>
          <a:solidFill>
            <a:srgbClr val="EC8906"/>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pPr algn="ctr"/>
            <a:r>
              <a:rPr lang="en-US" dirty="0">
                <a:solidFill>
                  <a:srgbClr val="000000"/>
                </a:solidFill>
                <a:latin typeface="Tahoma" pitchFamily="34" charset="0"/>
              </a:rPr>
              <a:t>Disposal of sludge on land</a:t>
            </a:r>
          </a:p>
        </p:txBody>
      </p:sp>
      <p:sp>
        <p:nvSpPr>
          <p:cNvPr id="202760" name="Text Box 8"/>
          <p:cNvSpPr txBox="1">
            <a:spLocks noChangeArrowheads="1"/>
          </p:cNvSpPr>
          <p:nvPr/>
        </p:nvSpPr>
        <p:spPr bwMode="auto">
          <a:xfrm>
            <a:off x="2200275" y="4595813"/>
            <a:ext cx="2743200" cy="477837"/>
          </a:xfrm>
          <a:prstGeom prst="rect">
            <a:avLst/>
          </a:prstGeom>
          <a:solidFill>
            <a:srgbClr val="33CCCC"/>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pPr algn="ctr"/>
            <a:r>
              <a:rPr lang="en-US" dirty="0">
                <a:solidFill>
                  <a:srgbClr val="000000"/>
                </a:solidFill>
                <a:latin typeface="Tahoma" pitchFamily="34" charset="0"/>
              </a:rPr>
              <a:t>Aquatic environment</a:t>
            </a:r>
          </a:p>
        </p:txBody>
      </p:sp>
      <p:sp>
        <p:nvSpPr>
          <p:cNvPr id="202761" name="Text Box 9"/>
          <p:cNvSpPr txBox="1">
            <a:spLocks noChangeArrowheads="1"/>
          </p:cNvSpPr>
          <p:nvPr/>
        </p:nvSpPr>
        <p:spPr bwMode="auto">
          <a:xfrm>
            <a:off x="6010275" y="4595813"/>
            <a:ext cx="2743200" cy="477837"/>
          </a:xfrm>
          <a:prstGeom prst="rect">
            <a:avLst/>
          </a:prstGeom>
          <a:solidFill>
            <a:srgbClr val="EC8906"/>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pPr algn="ctr"/>
            <a:r>
              <a:rPr lang="en-US" dirty="0">
                <a:solidFill>
                  <a:srgbClr val="000000"/>
                </a:solidFill>
                <a:latin typeface="Tahoma" pitchFamily="34" charset="0"/>
              </a:rPr>
              <a:t>Terrestrial environment</a:t>
            </a:r>
          </a:p>
        </p:txBody>
      </p:sp>
      <p:sp>
        <p:nvSpPr>
          <p:cNvPr id="202762" name="Text Box 10"/>
          <p:cNvSpPr txBox="1">
            <a:spLocks noChangeArrowheads="1"/>
          </p:cNvSpPr>
          <p:nvPr/>
        </p:nvSpPr>
        <p:spPr bwMode="auto">
          <a:xfrm>
            <a:off x="5934075" y="5789613"/>
            <a:ext cx="2971800" cy="477837"/>
          </a:xfrm>
          <a:prstGeom prst="rect">
            <a:avLst/>
          </a:prstGeom>
          <a:solidFill>
            <a:srgbClr val="33CCCC"/>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pPr algn="ctr"/>
            <a:r>
              <a:rPr lang="en-US" dirty="0">
                <a:solidFill>
                  <a:srgbClr val="000000"/>
                </a:solidFill>
                <a:latin typeface="Tahoma" pitchFamily="34" charset="0"/>
              </a:rPr>
              <a:t>Groundwater environment</a:t>
            </a:r>
          </a:p>
        </p:txBody>
      </p:sp>
      <p:sp>
        <p:nvSpPr>
          <p:cNvPr id="202763" name="Text Box 11"/>
          <p:cNvSpPr txBox="1">
            <a:spLocks noChangeArrowheads="1"/>
          </p:cNvSpPr>
          <p:nvPr/>
        </p:nvSpPr>
        <p:spPr bwMode="auto">
          <a:xfrm>
            <a:off x="2200275" y="5780088"/>
            <a:ext cx="2743200" cy="477837"/>
          </a:xfrm>
          <a:prstGeom prst="rect">
            <a:avLst/>
          </a:prstGeom>
          <a:solidFill>
            <a:srgbClr val="33CCCC"/>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pPr algn="ctr"/>
            <a:r>
              <a:rPr lang="en-US" dirty="0">
                <a:solidFill>
                  <a:srgbClr val="000000"/>
                </a:solidFill>
                <a:latin typeface="Tahoma" pitchFamily="34" charset="0"/>
              </a:rPr>
              <a:t>Sediment environment</a:t>
            </a:r>
          </a:p>
        </p:txBody>
      </p:sp>
      <p:sp>
        <p:nvSpPr>
          <p:cNvPr id="202764" name="Line 12"/>
          <p:cNvSpPr>
            <a:spLocks noChangeShapeType="1"/>
          </p:cNvSpPr>
          <p:nvPr/>
        </p:nvSpPr>
        <p:spPr bwMode="auto">
          <a:xfrm>
            <a:off x="5400675" y="1416050"/>
            <a:ext cx="0" cy="457200"/>
          </a:xfrm>
          <a:prstGeom prst="line">
            <a:avLst/>
          </a:prstGeom>
          <a:noFill/>
          <a:ln w="508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2765" name="Line 13"/>
          <p:cNvSpPr>
            <a:spLocks noChangeShapeType="1"/>
          </p:cNvSpPr>
          <p:nvPr/>
        </p:nvSpPr>
        <p:spPr bwMode="auto">
          <a:xfrm>
            <a:off x="7381875" y="5200650"/>
            <a:ext cx="0" cy="457200"/>
          </a:xfrm>
          <a:prstGeom prst="line">
            <a:avLst/>
          </a:prstGeom>
          <a:noFill/>
          <a:ln w="508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2766" name="Line 14"/>
          <p:cNvSpPr>
            <a:spLocks noChangeShapeType="1"/>
          </p:cNvSpPr>
          <p:nvPr/>
        </p:nvSpPr>
        <p:spPr bwMode="auto">
          <a:xfrm>
            <a:off x="3495675" y="5200650"/>
            <a:ext cx="0" cy="457200"/>
          </a:xfrm>
          <a:prstGeom prst="line">
            <a:avLst/>
          </a:prstGeom>
          <a:noFill/>
          <a:ln w="508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2767" name="Line 15"/>
          <p:cNvSpPr>
            <a:spLocks noChangeShapeType="1"/>
          </p:cNvSpPr>
          <p:nvPr/>
        </p:nvSpPr>
        <p:spPr bwMode="auto">
          <a:xfrm>
            <a:off x="7381875" y="4067175"/>
            <a:ext cx="0" cy="457200"/>
          </a:xfrm>
          <a:prstGeom prst="line">
            <a:avLst/>
          </a:prstGeom>
          <a:noFill/>
          <a:ln w="508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2768" name="Line 16"/>
          <p:cNvSpPr>
            <a:spLocks noChangeShapeType="1"/>
          </p:cNvSpPr>
          <p:nvPr/>
        </p:nvSpPr>
        <p:spPr bwMode="auto">
          <a:xfrm>
            <a:off x="3495675" y="4076700"/>
            <a:ext cx="0" cy="457200"/>
          </a:xfrm>
          <a:prstGeom prst="line">
            <a:avLst/>
          </a:prstGeom>
          <a:noFill/>
          <a:ln w="508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2769" name="Line 17"/>
          <p:cNvSpPr>
            <a:spLocks noChangeShapeType="1"/>
          </p:cNvSpPr>
          <p:nvPr/>
        </p:nvSpPr>
        <p:spPr bwMode="auto">
          <a:xfrm flipH="1">
            <a:off x="3419475" y="2190750"/>
            <a:ext cx="3048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2770" name="Line 18"/>
          <p:cNvSpPr>
            <a:spLocks noChangeShapeType="1"/>
          </p:cNvSpPr>
          <p:nvPr/>
        </p:nvSpPr>
        <p:spPr bwMode="auto">
          <a:xfrm>
            <a:off x="3419475" y="2174875"/>
            <a:ext cx="0" cy="533400"/>
          </a:xfrm>
          <a:prstGeom prst="line">
            <a:avLst/>
          </a:prstGeom>
          <a:noFill/>
          <a:ln w="508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2771" name="Line 19"/>
          <p:cNvSpPr>
            <a:spLocks noChangeShapeType="1"/>
          </p:cNvSpPr>
          <p:nvPr/>
        </p:nvSpPr>
        <p:spPr bwMode="auto">
          <a:xfrm flipH="1">
            <a:off x="7156450" y="2212975"/>
            <a:ext cx="3048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2772" name="Line 20"/>
          <p:cNvSpPr>
            <a:spLocks noChangeShapeType="1"/>
          </p:cNvSpPr>
          <p:nvPr/>
        </p:nvSpPr>
        <p:spPr bwMode="auto">
          <a:xfrm>
            <a:off x="7458075" y="2190750"/>
            <a:ext cx="0" cy="587375"/>
          </a:xfrm>
          <a:prstGeom prst="line">
            <a:avLst/>
          </a:prstGeom>
          <a:noFill/>
          <a:ln w="508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2773" name="Text Box 21"/>
          <p:cNvSpPr txBox="1">
            <a:spLocks noChangeArrowheads="1"/>
          </p:cNvSpPr>
          <p:nvPr/>
        </p:nvSpPr>
        <p:spPr bwMode="auto">
          <a:xfrm rot="16200000">
            <a:off x="-841375" y="2933700"/>
            <a:ext cx="4743450" cy="514350"/>
          </a:xfrm>
          <a:prstGeom prst="rect">
            <a:avLst/>
          </a:prstGeom>
          <a:solidFill>
            <a:srgbClr val="FFFF99"/>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pPr algn="ctr"/>
            <a:r>
              <a:rPr lang="en-US" sz="2000" dirty="0">
                <a:solidFill>
                  <a:srgbClr val="000000"/>
                </a:solidFill>
                <a:latin typeface="Tahoma" pitchFamily="34" charset="0"/>
              </a:rPr>
              <a:t>Effects / Toxicity</a:t>
            </a:r>
          </a:p>
        </p:txBody>
      </p:sp>
      <p:sp>
        <p:nvSpPr>
          <p:cNvPr id="202774" name="Text Box 22"/>
          <p:cNvSpPr txBox="1">
            <a:spLocks noChangeArrowheads="1"/>
          </p:cNvSpPr>
          <p:nvPr/>
        </p:nvSpPr>
        <p:spPr bwMode="auto">
          <a:xfrm rot="16200000">
            <a:off x="-1373188" y="2935288"/>
            <a:ext cx="4740275" cy="514350"/>
          </a:xfrm>
          <a:prstGeom prst="rect">
            <a:avLst/>
          </a:prstGeom>
          <a:solidFill>
            <a:srgbClr val="CCFFFF"/>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pPr algn="ctr"/>
            <a:r>
              <a:rPr lang="en-US" sz="2000" dirty="0">
                <a:solidFill>
                  <a:srgbClr val="000000"/>
                </a:solidFill>
                <a:latin typeface="Tahoma" pitchFamily="34" charset="0"/>
              </a:rPr>
              <a:t>Fate</a:t>
            </a:r>
          </a:p>
        </p:txBody>
      </p:sp>
      <p:sp>
        <p:nvSpPr>
          <p:cNvPr id="202775" name="Text Box 23"/>
          <p:cNvSpPr txBox="1">
            <a:spLocks noChangeArrowheads="1"/>
          </p:cNvSpPr>
          <p:nvPr/>
        </p:nvSpPr>
        <p:spPr bwMode="auto">
          <a:xfrm rot="16200000">
            <a:off x="-1890713" y="2935288"/>
            <a:ext cx="4740275" cy="514350"/>
          </a:xfrm>
          <a:prstGeom prst="rect">
            <a:avLst/>
          </a:prstGeom>
          <a:solidFill>
            <a:srgbClr val="FF7575"/>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pPr algn="ctr"/>
            <a:r>
              <a:rPr lang="en-US" sz="2000" dirty="0">
                <a:solidFill>
                  <a:srgbClr val="000000"/>
                </a:solidFill>
                <a:latin typeface="Tahoma" pitchFamily="34" charset="0"/>
              </a:rPr>
              <a:t>Exposure</a:t>
            </a:r>
          </a:p>
        </p:txBody>
      </p:sp>
      <p:sp>
        <p:nvSpPr>
          <p:cNvPr id="202776" name="Line 24"/>
          <p:cNvSpPr>
            <a:spLocks noChangeShapeType="1"/>
          </p:cNvSpPr>
          <p:nvPr/>
        </p:nvSpPr>
        <p:spPr bwMode="auto">
          <a:xfrm>
            <a:off x="5019675" y="4857750"/>
            <a:ext cx="1143000" cy="838200"/>
          </a:xfrm>
          <a:prstGeom prst="line">
            <a:avLst/>
          </a:prstGeom>
          <a:noFill/>
          <a:ln w="508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2777" name="AutoShape 25"/>
          <p:cNvSpPr>
            <a:spLocks noChangeArrowheads="1"/>
          </p:cNvSpPr>
          <p:nvPr/>
        </p:nvSpPr>
        <p:spPr bwMode="auto">
          <a:xfrm>
            <a:off x="242888" y="5586413"/>
            <a:ext cx="1527175" cy="685800"/>
          </a:xfrm>
          <a:prstGeom prst="flowChartMerge">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 name="Title 1"/>
          <p:cNvSpPr txBox="1">
            <a:spLocks/>
          </p:cNvSpPr>
          <p:nvPr/>
        </p:nvSpPr>
        <p:spPr>
          <a:xfrm>
            <a:off x="-13494" y="0"/>
            <a:ext cx="9170987" cy="747938"/>
          </a:xfrm>
          <a:prstGeom prst="rect">
            <a:avLst/>
          </a:prstGeom>
          <a:solidFill>
            <a:srgbClr val="008080"/>
          </a:solidFill>
          <a:ln>
            <a:noFill/>
          </a:ln>
        </p:spPr>
        <p:style>
          <a:lnRef idx="0">
            <a:schemeClr val="accent1"/>
          </a:lnRef>
          <a:fillRef idx="3">
            <a:schemeClr val="accent1"/>
          </a:fillRef>
          <a:effectRef idx="3">
            <a:schemeClr val="accent1"/>
          </a:effectRef>
          <a:fontRef idx="minor">
            <a:schemeClr val="lt1"/>
          </a:fontRef>
        </p:style>
        <p:txBody>
          <a:bodyPr vert="horz" lIns="459806" tIns="229903" rIns="459806" bIns="229903" rtlCol="0" anchor="ctr">
            <a:noAutofit/>
          </a:bodyPr>
          <a:lstStyle>
            <a:lvl1pPr algn="ctr" defTabSz="4598060" rtl="0" eaLnBrk="1" latinLnBrk="0" hangingPunct="1">
              <a:spcBef>
                <a:spcPct val="0"/>
              </a:spcBef>
              <a:buNone/>
              <a:defRPr sz="22100" kern="1200">
                <a:solidFill>
                  <a:schemeClr val="tx1"/>
                </a:solidFill>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dirty="0">
                <a:solidFill>
                  <a:schemeClr val="bg1"/>
                </a:solidFill>
              </a:rPr>
              <a:t>Elements of the Environmental Risk Assessment</a:t>
            </a:r>
          </a:p>
        </p:txBody>
      </p:sp>
    </p:spTree>
    <p:extLst>
      <p:ext uri="{BB962C8B-B14F-4D97-AF65-F5344CB8AC3E}">
        <p14:creationId xmlns:p14="http://schemas.microsoft.com/office/powerpoint/2010/main" val="1925769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27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27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27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27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27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27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27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27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27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27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27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27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27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2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8" grpId="0" animBg="1"/>
      <p:bldP spid="202759" grpId="0" animBg="1"/>
      <p:bldP spid="202760" grpId="0" animBg="1"/>
      <p:bldP spid="202761" grpId="0" animBg="1"/>
      <p:bldP spid="202762" grpId="0" animBg="1"/>
      <p:bldP spid="202763" grpId="0" animBg="1"/>
      <p:bldP spid="202765" grpId="0" animBg="1"/>
      <p:bldP spid="202766" grpId="0" animBg="1"/>
      <p:bldP spid="202767" grpId="0" animBg="1"/>
      <p:bldP spid="202768" grpId="0" animBg="1"/>
      <p:bldP spid="202769" grpId="0" animBg="1"/>
      <p:bldP spid="202770" grpId="0" animBg="1"/>
      <p:bldP spid="202771" grpId="0" animBg="1"/>
      <p:bldP spid="202772" grpId="0" animBg="1"/>
      <p:bldP spid="2027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noChangeArrowheads="1"/>
          </p:cNvSpPr>
          <p:nvPr>
            <p:ph type="body" idx="1"/>
          </p:nvPr>
        </p:nvSpPr>
        <p:spPr/>
        <p:txBody>
          <a:bodyPr>
            <a:normAutofit lnSpcReduction="10000"/>
          </a:bodyPr>
          <a:lstStyle/>
          <a:p>
            <a:r>
              <a:rPr lang="en-US" sz="2400" dirty="0"/>
              <a:t>Environmental fate and effects testing is currently being done during the drug registration process to help address these questions</a:t>
            </a:r>
            <a:r>
              <a:rPr lang="en-GB" sz="2400" dirty="0"/>
              <a:t> </a:t>
            </a:r>
          </a:p>
          <a:p>
            <a:endParaRPr lang="en-GB" sz="2400" dirty="0"/>
          </a:p>
          <a:p>
            <a:r>
              <a:rPr lang="en-GB" sz="2400" dirty="0"/>
              <a:t>Required component of drug marketing applications</a:t>
            </a:r>
          </a:p>
          <a:p>
            <a:pPr lvl="1"/>
            <a:r>
              <a:rPr lang="en-GB" sz="2000" dirty="0"/>
              <a:t>Efficacy, </a:t>
            </a:r>
            <a:r>
              <a:rPr lang="en-GB" sz="2000" dirty="0" smtClean="0"/>
              <a:t> Safety</a:t>
            </a:r>
            <a:r>
              <a:rPr lang="en-GB" sz="2000" dirty="0"/>
              <a:t>, </a:t>
            </a:r>
            <a:r>
              <a:rPr lang="en-GB" sz="2000" dirty="0" smtClean="0"/>
              <a:t> Quality </a:t>
            </a:r>
            <a:endParaRPr lang="en-GB" sz="2000" dirty="0"/>
          </a:p>
          <a:p>
            <a:endParaRPr lang="en-US" sz="2400" dirty="0"/>
          </a:p>
          <a:p>
            <a:r>
              <a:rPr lang="en-GB" sz="2400" dirty="0"/>
              <a:t>The recent European Union Guideline (December 2006) requires extensive testing in order to prepare an environmental risk assessment</a:t>
            </a:r>
          </a:p>
          <a:p>
            <a:pPr lvl="1"/>
            <a:r>
              <a:rPr lang="en-GB" sz="2000" dirty="0"/>
              <a:t>Persistence, Bioaccumulation, Toxicity (PBTs)</a:t>
            </a:r>
          </a:p>
          <a:p>
            <a:pPr lvl="1"/>
            <a:r>
              <a:rPr lang="en-US" sz="2000" dirty="0"/>
              <a:t>Testing requirements are significant: </a:t>
            </a:r>
            <a:r>
              <a:rPr lang="en-GB" sz="2000" dirty="0"/>
              <a:t>1</a:t>
            </a:r>
            <a:r>
              <a:rPr lang="en-US" sz="2000" dirty="0">
                <a:cs typeface="Tahoma" pitchFamily="34" charset="0"/>
              </a:rPr>
              <a:t>½</a:t>
            </a:r>
            <a:r>
              <a:rPr lang="en-GB" sz="2000" dirty="0"/>
              <a:t> – 2</a:t>
            </a:r>
            <a:r>
              <a:rPr lang="en-US" sz="2000" dirty="0">
                <a:cs typeface="Tahoma" pitchFamily="34" charset="0"/>
              </a:rPr>
              <a:t>½</a:t>
            </a:r>
            <a:r>
              <a:rPr lang="en-GB" sz="2000" dirty="0"/>
              <a:t> years of testing</a:t>
            </a:r>
          </a:p>
          <a:p>
            <a:endParaRPr lang="en-GB" sz="2400" dirty="0"/>
          </a:p>
          <a:p>
            <a:pPr>
              <a:buFontTx/>
              <a:buNone/>
            </a:pPr>
            <a:endParaRPr lang="en-US" sz="2400" dirty="0"/>
          </a:p>
        </p:txBody>
      </p:sp>
      <p:sp>
        <p:nvSpPr>
          <p:cNvPr id="5" name="Title 1"/>
          <p:cNvSpPr txBox="1">
            <a:spLocks/>
          </p:cNvSpPr>
          <p:nvPr/>
        </p:nvSpPr>
        <p:spPr>
          <a:xfrm>
            <a:off x="0" y="-36285"/>
            <a:ext cx="9144000" cy="1313543"/>
          </a:xfrm>
          <a:prstGeom prst="rect">
            <a:avLst/>
          </a:prstGeom>
          <a:solidFill>
            <a:srgbClr val="008080"/>
          </a:solidFill>
        </p:spPr>
        <p:style>
          <a:lnRef idx="0">
            <a:schemeClr val="accent1"/>
          </a:lnRef>
          <a:fillRef idx="3">
            <a:schemeClr val="accent1"/>
          </a:fillRef>
          <a:effectRef idx="3">
            <a:schemeClr val="accent1"/>
          </a:effectRef>
          <a:fontRef idx="minor">
            <a:schemeClr val="lt1"/>
          </a:fontRef>
        </p:style>
        <p:txBody>
          <a:bodyPr vert="horz" lIns="459806" tIns="229903" rIns="459806" bIns="229903" rtlCol="0" anchor="ctr">
            <a:noAutofit/>
          </a:bodyPr>
          <a:lstStyle>
            <a:lvl1pPr algn="ctr" defTabSz="4598060" rtl="0" eaLnBrk="1" latinLnBrk="0" hangingPunct="1">
              <a:spcBef>
                <a:spcPct val="0"/>
              </a:spcBef>
              <a:buNone/>
              <a:defRPr sz="22100" kern="1200">
                <a:solidFill>
                  <a:schemeClr val="tx1"/>
                </a:solidFill>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dirty="0">
                <a:solidFill>
                  <a:schemeClr val="bg1"/>
                </a:solidFill>
              </a:rPr>
              <a:t>Environmental Risk Assessments </a:t>
            </a:r>
            <a:br>
              <a:rPr lang="en-US" sz="3600" b="1" dirty="0">
                <a:solidFill>
                  <a:schemeClr val="bg1"/>
                </a:solidFill>
              </a:rPr>
            </a:br>
            <a:r>
              <a:rPr lang="en-US" sz="3600" b="1" dirty="0">
                <a:solidFill>
                  <a:schemeClr val="bg1"/>
                </a:solidFill>
              </a:rPr>
              <a:t>of Human Pharmaceuticals</a:t>
            </a:r>
          </a:p>
        </p:txBody>
      </p:sp>
    </p:spTree>
    <p:extLst>
      <p:ext uri="{BB962C8B-B14F-4D97-AF65-F5344CB8AC3E}">
        <p14:creationId xmlns:p14="http://schemas.microsoft.com/office/powerpoint/2010/main" val="161553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70" name="Rectangle 6"/>
          <p:cNvSpPr>
            <a:spLocks noGrp="1" noChangeArrowheads="1"/>
          </p:cNvSpPr>
          <p:nvPr>
            <p:ph type="title"/>
          </p:nvPr>
        </p:nvSpPr>
        <p:spPr>
          <a:xfrm>
            <a:off x="457200" y="152400"/>
            <a:ext cx="8229600" cy="715963"/>
          </a:xfrm>
        </p:spPr>
        <p:txBody>
          <a:bodyPr>
            <a:normAutofit fontScale="90000"/>
          </a:bodyPr>
          <a:lstStyle/>
          <a:p>
            <a:endParaRPr lang="en-US" dirty="0"/>
          </a:p>
        </p:txBody>
      </p:sp>
      <p:grpSp>
        <p:nvGrpSpPr>
          <p:cNvPr id="216074" name="Group 10"/>
          <p:cNvGrpSpPr>
            <a:grpSpLocks/>
          </p:cNvGrpSpPr>
          <p:nvPr/>
        </p:nvGrpSpPr>
        <p:grpSpPr bwMode="auto">
          <a:xfrm>
            <a:off x="-4763" y="1066800"/>
            <a:ext cx="9140826" cy="5791200"/>
            <a:chOff x="912" y="240"/>
            <a:chExt cx="5758" cy="3346"/>
          </a:xfrm>
        </p:grpSpPr>
        <p:pic>
          <p:nvPicPr>
            <p:cNvPr id="216072" name="Picture 8"/>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 y="240"/>
              <a:ext cx="5758" cy="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73" name="Freeform 9"/>
            <p:cNvSpPr>
              <a:spLocks/>
            </p:cNvSpPr>
            <p:nvPr/>
          </p:nvSpPr>
          <p:spPr bwMode="auto">
            <a:xfrm>
              <a:off x="2922" y="2144"/>
              <a:ext cx="68" cy="94"/>
            </a:xfrm>
            <a:custGeom>
              <a:avLst/>
              <a:gdLst>
                <a:gd name="T0" fmla="*/ 22 w 68"/>
                <a:gd name="T1" fmla="*/ 5 h 94"/>
                <a:gd name="T2" fmla="*/ 17 w 68"/>
                <a:gd name="T3" fmla="*/ 26 h 94"/>
                <a:gd name="T4" fmla="*/ 22 w 68"/>
                <a:gd name="T5" fmla="*/ 83 h 94"/>
                <a:gd name="T6" fmla="*/ 32 w 68"/>
                <a:gd name="T7" fmla="*/ 94 h 94"/>
                <a:gd name="T8" fmla="*/ 56 w 68"/>
                <a:gd name="T9" fmla="*/ 89 h 94"/>
                <a:gd name="T10" fmla="*/ 68 w 68"/>
                <a:gd name="T11" fmla="*/ 55 h 94"/>
                <a:gd name="T12" fmla="*/ 59 w 68"/>
                <a:gd name="T13" fmla="*/ 25 h 94"/>
                <a:gd name="T14" fmla="*/ 50 w 68"/>
                <a:gd name="T15" fmla="*/ 13 h 94"/>
                <a:gd name="T16" fmla="*/ 25 w 68"/>
                <a:gd name="T17" fmla="*/ 4 h 94"/>
                <a:gd name="T18" fmla="*/ 22 w 68"/>
                <a:gd name="T19" fmla="*/ 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94">
                  <a:moveTo>
                    <a:pt x="22" y="5"/>
                  </a:moveTo>
                  <a:cubicBezTo>
                    <a:pt x="19" y="23"/>
                    <a:pt x="22" y="17"/>
                    <a:pt x="17" y="26"/>
                  </a:cubicBezTo>
                  <a:cubicBezTo>
                    <a:pt x="14" y="43"/>
                    <a:pt x="0" y="79"/>
                    <a:pt x="22" y="83"/>
                  </a:cubicBezTo>
                  <a:cubicBezTo>
                    <a:pt x="28" y="86"/>
                    <a:pt x="27" y="90"/>
                    <a:pt x="32" y="94"/>
                  </a:cubicBezTo>
                  <a:cubicBezTo>
                    <a:pt x="41" y="93"/>
                    <a:pt x="48" y="93"/>
                    <a:pt x="56" y="89"/>
                  </a:cubicBezTo>
                  <a:cubicBezTo>
                    <a:pt x="64" y="78"/>
                    <a:pt x="58" y="65"/>
                    <a:pt x="68" y="55"/>
                  </a:cubicBezTo>
                  <a:cubicBezTo>
                    <a:pt x="67" y="40"/>
                    <a:pt x="67" y="36"/>
                    <a:pt x="59" y="25"/>
                  </a:cubicBezTo>
                  <a:cubicBezTo>
                    <a:pt x="58" y="18"/>
                    <a:pt x="56" y="17"/>
                    <a:pt x="50" y="13"/>
                  </a:cubicBezTo>
                  <a:cubicBezTo>
                    <a:pt x="47" y="0"/>
                    <a:pt x="34" y="11"/>
                    <a:pt x="25" y="4"/>
                  </a:cubicBezTo>
                  <a:cubicBezTo>
                    <a:pt x="19" y="7"/>
                    <a:pt x="19" y="8"/>
                    <a:pt x="22" y="5"/>
                  </a:cubicBezTo>
                  <a:close/>
                </a:path>
              </a:pathLst>
            </a:cu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6" name="Title 1"/>
          <p:cNvSpPr txBox="1">
            <a:spLocks/>
          </p:cNvSpPr>
          <p:nvPr/>
        </p:nvSpPr>
        <p:spPr>
          <a:xfrm>
            <a:off x="-15194" y="1"/>
            <a:ext cx="9144000" cy="1066800"/>
          </a:xfrm>
          <a:prstGeom prst="rect">
            <a:avLst/>
          </a:prstGeom>
          <a:solidFill>
            <a:srgbClr val="008080"/>
          </a:solidFill>
        </p:spPr>
        <p:style>
          <a:lnRef idx="0">
            <a:schemeClr val="accent1"/>
          </a:lnRef>
          <a:fillRef idx="3">
            <a:schemeClr val="accent1"/>
          </a:fillRef>
          <a:effectRef idx="3">
            <a:schemeClr val="accent1"/>
          </a:effectRef>
          <a:fontRef idx="minor">
            <a:schemeClr val="lt1"/>
          </a:fontRef>
        </p:style>
        <p:txBody>
          <a:bodyPr vert="horz" lIns="459806" tIns="229903" rIns="459806" bIns="229903" rtlCol="0" anchor="ctr">
            <a:noAutofit/>
          </a:bodyPr>
          <a:lstStyle>
            <a:lvl1pPr algn="ctr" defTabSz="4598060" rtl="0" eaLnBrk="1" latinLnBrk="0" hangingPunct="1">
              <a:spcBef>
                <a:spcPct val="0"/>
              </a:spcBef>
              <a:buNone/>
              <a:defRPr sz="22100" kern="1200">
                <a:solidFill>
                  <a:schemeClr val="tx1"/>
                </a:solidFill>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000" b="1" dirty="0">
                <a:solidFill>
                  <a:schemeClr val="bg1"/>
                </a:solidFill>
              </a:rPr>
              <a:t>Global Regulatory Picture</a:t>
            </a:r>
          </a:p>
        </p:txBody>
      </p:sp>
    </p:spTree>
    <p:extLst>
      <p:ext uri="{BB962C8B-B14F-4D97-AF65-F5344CB8AC3E}">
        <p14:creationId xmlns:p14="http://schemas.microsoft.com/office/powerpoint/2010/main" val="4201520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3026" name="Group 2"/>
          <p:cNvGrpSpPr>
            <a:grpSpLocks/>
          </p:cNvGrpSpPr>
          <p:nvPr/>
        </p:nvGrpSpPr>
        <p:grpSpPr bwMode="auto">
          <a:xfrm>
            <a:off x="1628708" y="5418354"/>
            <a:ext cx="1594854" cy="1026673"/>
            <a:chOff x="2160" y="864"/>
            <a:chExt cx="3360" cy="1776"/>
          </a:xfrm>
        </p:grpSpPr>
        <p:grpSp>
          <p:nvGrpSpPr>
            <p:cNvPr id="513027" name="Group 3"/>
            <p:cNvGrpSpPr>
              <a:grpSpLocks/>
            </p:cNvGrpSpPr>
            <p:nvPr/>
          </p:nvGrpSpPr>
          <p:grpSpPr bwMode="auto">
            <a:xfrm>
              <a:off x="2592" y="864"/>
              <a:ext cx="2496" cy="508"/>
              <a:chOff x="2064" y="1246"/>
              <a:chExt cx="2496" cy="508"/>
            </a:xfrm>
          </p:grpSpPr>
          <p:sp>
            <p:nvSpPr>
              <p:cNvPr id="513028" name="Line 4"/>
              <p:cNvSpPr>
                <a:spLocks noChangeShapeType="1"/>
              </p:cNvSpPr>
              <p:nvPr/>
            </p:nvSpPr>
            <p:spPr bwMode="auto">
              <a:xfrm>
                <a:off x="2592" y="1506"/>
                <a:ext cx="155"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3029" name="Line 5"/>
              <p:cNvSpPr>
                <a:spLocks noChangeShapeType="1"/>
              </p:cNvSpPr>
              <p:nvPr/>
            </p:nvSpPr>
            <p:spPr bwMode="auto">
              <a:xfrm>
                <a:off x="3208" y="1512"/>
                <a:ext cx="155"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3030" name="Line 6"/>
              <p:cNvSpPr>
                <a:spLocks noChangeShapeType="1"/>
              </p:cNvSpPr>
              <p:nvPr/>
            </p:nvSpPr>
            <p:spPr bwMode="auto">
              <a:xfrm>
                <a:off x="3874" y="1508"/>
                <a:ext cx="155"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3031" name="Oval 7"/>
              <p:cNvSpPr>
                <a:spLocks noChangeArrowheads="1"/>
              </p:cNvSpPr>
              <p:nvPr/>
            </p:nvSpPr>
            <p:spPr bwMode="auto">
              <a:xfrm>
                <a:off x="2064" y="1268"/>
                <a:ext cx="528" cy="480"/>
              </a:xfrm>
              <a:prstGeom prst="ellipse">
                <a:avLst/>
              </a:prstGeom>
              <a:solidFill>
                <a:srgbClr val="CC99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3032" name="Oval 8"/>
              <p:cNvSpPr>
                <a:spLocks noChangeArrowheads="1"/>
              </p:cNvSpPr>
              <p:nvPr/>
            </p:nvSpPr>
            <p:spPr bwMode="auto">
              <a:xfrm>
                <a:off x="2710" y="1274"/>
                <a:ext cx="528" cy="480"/>
              </a:xfrm>
              <a:prstGeom prst="ellipse">
                <a:avLst/>
              </a:prstGeom>
              <a:solidFill>
                <a:srgbClr val="CC99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3033" name="Oval 9"/>
              <p:cNvSpPr>
                <a:spLocks noChangeArrowheads="1"/>
              </p:cNvSpPr>
              <p:nvPr/>
            </p:nvSpPr>
            <p:spPr bwMode="auto">
              <a:xfrm>
                <a:off x="3362" y="1274"/>
                <a:ext cx="528" cy="480"/>
              </a:xfrm>
              <a:prstGeom prst="ellipse">
                <a:avLst/>
              </a:prstGeom>
              <a:solidFill>
                <a:srgbClr val="CC99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3034" name="Oval 10"/>
              <p:cNvSpPr>
                <a:spLocks noChangeArrowheads="1"/>
              </p:cNvSpPr>
              <p:nvPr/>
            </p:nvSpPr>
            <p:spPr bwMode="auto">
              <a:xfrm>
                <a:off x="4032" y="1246"/>
                <a:ext cx="528" cy="480"/>
              </a:xfrm>
              <a:prstGeom prst="ellipse">
                <a:avLst/>
              </a:prstGeom>
              <a:solidFill>
                <a:srgbClr val="CC99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13035" name="Line 11"/>
            <p:cNvSpPr>
              <a:spLocks noChangeShapeType="1"/>
            </p:cNvSpPr>
            <p:nvPr/>
          </p:nvSpPr>
          <p:spPr bwMode="auto">
            <a:xfrm>
              <a:off x="3792" y="1516"/>
              <a:ext cx="0" cy="624"/>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3036" name="Freeform 12"/>
            <p:cNvSpPr>
              <a:spLocks/>
            </p:cNvSpPr>
            <p:nvPr/>
          </p:nvSpPr>
          <p:spPr bwMode="auto">
            <a:xfrm>
              <a:off x="3840" y="1660"/>
              <a:ext cx="384" cy="192"/>
            </a:xfrm>
            <a:custGeom>
              <a:avLst/>
              <a:gdLst>
                <a:gd name="T0" fmla="*/ 384 w 384"/>
                <a:gd name="T1" fmla="*/ 0 h 192"/>
                <a:gd name="T2" fmla="*/ 96 w 384"/>
                <a:gd name="T3" fmla="*/ 96 h 192"/>
                <a:gd name="T4" fmla="*/ 0 w 384"/>
                <a:gd name="T5" fmla="*/ 192 h 192"/>
              </a:gdLst>
              <a:ahLst/>
              <a:cxnLst>
                <a:cxn ang="0">
                  <a:pos x="T0" y="T1"/>
                </a:cxn>
                <a:cxn ang="0">
                  <a:pos x="T2" y="T3"/>
                </a:cxn>
                <a:cxn ang="0">
                  <a:pos x="T4" y="T5"/>
                </a:cxn>
              </a:cxnLst>
              <a:rect l="0" t="0" r="r" b="b"/>
              <a:pathLst>
                <a:path w="384" h="192">
                  <a:moveTo>
                    <a:pt x="384" y="0"/>
                  </a:moveTo>
                  <a:cubicBezTo>
                    <a:pt x="272" y="32"/>
                    <a:pt x="160" y="64"/>
                    <a:pt x="96" y="96"/>
                  </a:cubicBezTo>
                  <a:cubicBezTo>
                    <a:pt x="32" y="128"/>
                    <a:pt x="16" y="176"/>
                    <a:pt x="0" y="192"/>
                  </a:cubicBezTo>
                </a:path>
              </a:pathLst>
            </a:custGeom>
            <a:noFill/>
            <a:ln w="3810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3037" name="Oval 13"/>
            <p:cNvSpPr>
              <a:spLocks noChangeArrowheads="1"/>
            </p:cNvSpPr>
            <p:nvPr/>
          </p:nvSpPr>
          <p:spPr bwMode="auto">
            <a:xfrm>
              <a:off x="4464" y="1612"/>
              <a:ext cx="240" cy="240"/>
            </a:xfrm>
            <a:prstGeom prst="ellipse">
              <a:avLst/>
            </a:prstGeom>
            <a:solidFill>
              <a:srgbClr val="FFFF00"/>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3038" name="Oval 14"/>
            <p:cNvSpPr>
              <a:spLocks noChangeArrowheads="1"/>
            </p:cNvSpPr>
            <p:nvPr/>
          </p:nvSpPr>
          <p:spPr bwMode="auto">
            <a:xfrm>
              <a:off x="4654" y="1814"/>
              <a:ext cx="144" cy="144"/>
            </a:xfrm>
            <a:prstGeom prst="ellipse">
              <a:avLst/>
            </a:prstGeom>
            <a:solidFill>
              <a:srgbClr val="00CCFF"/>
            </a:solidFill>
            <a:ln w="25400">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3039" name="Oval 15"/>
            <p:cNvSpPr>
              <a:spLocks noChangeArrowheads="1"/>
            </p:cNvSpPr>
            <p:nvPr/>
          </p:nvSpPr>
          <p:spPr bwMode="auto">
            <a:xfrm>
              <a:off x="4390" y="1820"/>
              <a:ext cx="144" cy="144"/>
            </a:xfrm>
            <a:prstGeom prst="ellipse">
              <a:avLst/>
            </a:prstGeom>
            <a:solidFill>
              <a:srgbClr val="00CCFF"/>
            </a:solidFill>
            <a:ln w="25400">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513040" name="Group 16"/>
            <p:cNvGrpSpPr>
              <a:grpSpLocks/>
            </p:cNvGrpSpPr>
            <p:nvPr/>
          </p:nvGrpSpPr>
          <p:grpSpPr bwMode="auto">
            <a:xfrm>
              <a:off x="3862" y="2132"/>
              <a:ext cx="1658" cy="508"/>
              <a:chOff x="3862" y="2132"/>
              <a:chExt cx="1658" cy="508"/>
            </a:xfrm>
          </p:grpSpPr>
          <p:sp>
            <p:nvSpPr>
              <p:cNvPr id="513041" name="Line 17"/>
              <p:cNvSpPr>
                <a:spLocks noChangeShapeType="1"/>
              </p:cNvSpPr>
              <p:nvPr/>
            </p:nvSpPr>
            <p:spPr bwMode="auto">
              <a:xfrm>
                <a:off x="4168" y="2398"/>
                <a:ext cx="155"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3042" name="Line 18"/>
              <p:cNvSpPr>
                <a:spLocks noChangeShapeType="1"/>
              </p:cNvSpPr>
              <p:nvPr/>
            </p:nvSpPr>
            <p:spPr bwMode="auto">
              <a:xfrm>
                <a:off x="4834" y="2394"/>
                <a:ext cx="155"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3043" name="Oval 19"/>
              <p:cNvSpPr>
                <a:spLocks noChangeArrowheads="1"/>
              </p:cNvSpPr>
              <p:nvPr/>
            </p:nvSpPr>
            <p:spPr bwMode="auto">
              <a:xfrm>
                <a:off x="4322" y="2160"/>
                <a:ext cx="528" cy="480"/>
              </a:xfrm>
              <a:prstGeom prst="ellipse">
                <a:avLst/>
              </a:prstGeom>
              <a:solidFill>
                <a:srgbClr val="CC99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3044" name="Oval 20"/>
              <p:cNvSpPr>
                <a:spLocks noChangeArrowheads="1"/>
              </p:cNvSpPr>
              <p:nvPr/>
            </p:nvSpPr>
            <p:spPr bwMode="auto">
              <a:xfrm>
                <a:off x="4992" y="2132"/>
                <a:ext cx="528" cy="480"/>
              </a:xfrm>
              <a:prstGeom prst="ellipse">
                <a:avLst/>
              </a:prstGeom>
              <a:solidFill>
                <a:srgbClr val="CC99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3045" name="Oval 21"/>
              <p:cNvSpPr>
                <a:spLocks noChangeArrowheads="1"/>
              </p:cNvSpPr>
              <p:nvPr/>
            </p:nvSpPr>
            <p:spPr bwMode="auto">
              <a:xfrm>
                <a:off x="3936" y="2288"/>
                <a:ext cx="240" cy="240"/>
              </a:xfrm>
              <a:prstGeom prst="ellipse">
                <a:avLst/>
              </a:prstGeom>
              <a:solidFill>
                <a:srgbClr val="FFFF00"/>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3046" name="Oval 22"/>
              <p:cNvSpPr>
                <a:spLocks noChangeArrowheads="1"/>
              </p:cNvSpPr>
              <p:nvPr/>
            </p:nvSpPr>
            <p:spPr bwMode="auto">
              <a:xfrm>
                <a:off x="3862" y="2496"/>
                <a:ext cx="144" cy="144"/>
              </a:xfrm>
              <a:prstGeom prst="ellipse">
                <a:avLst/>
              </a:prstGeom>
              <a:solidFill>
                <a:srgbClr val="00CCFF"/>
              </a:solidFill>
              <a:ln w="25400">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513047" name="Group 23"/>
            <p:cNvGrpSpPr>
              <a:grpSpLocks/>
            </p:cNvGrpSpPr>
            <p:nvPr/>
          </p:nvGrpSpPr>
          <p:grpSpPr bwMode="auto">
            <a:xfrm>
              <a:off x="2160" y="2154"/>
              <a:ext cx="1440" cy="486"/>
              <a:chOff x="2304" y="2154"/>
              <a:chExt cx="1440" cy="486"/>
            </a:xfrm>
          </p:grpSpPr>
          <p:sp>
            <p:nvSpPr>
              <p:cNvPr id="513048" name="Line 24"/>
              <p:cNvSpPr>
                <a:spLocks noChangeShapeType="1"/>
              </p:cNvSpPr>
              <p:nvPr/>
            </p:nvSpPr>
            <p:spPr bwMode="auto">
              <a:xfrm>
                <a:off x="2832" y="2392"/>
                <a:ext cx="155"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3049" name="Oval 25"/>
              <p:cNvSpPr>
                <a:spLocks noChangeArrowheads="1"/>
              </p:cNvSpPr>
              <p:nvPr/>
            </p:nvSpPr>
            <p:spPr bwMode="auto">
              <a:xfrm>
                <a:off x="2304" y="2154"/>
                <a:ext cx="528" cy="480"/>
              </a:xfrm>
              <a:prstGeom prst="ellipse">
                <a:avLst/>
              </a:prstGeom>
              <a:solidFill>
                <a:srgbClr val="CC99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3050" name="Line 26"/>
              <p:cNvSpPr>
                <a:spLocks noChangeShapeType="1"/>
              </p:cNvSpPr>
              <p:nvPr/>
            </p:nvSpPr>
            <p:spPr bwMode="auto">
              <a:xfrm>
                <a:off x="3468" y="2398"/>
                <a:ext cx="155"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3051" name="Oval 27"/>
              <p:cNvSpPr>
                <a:spLocks noChangeArrowheads="1"/>
              </p:cNvSpPr>
              <p:nvPr/>
            </p:nvSpPr>
            <p:spPr bwMode="auto">
              <a:xfrm>
                <a:off x="2950" y="2160"/>
                <a:ext cx="528" cy="480"/>
              </a:xfrm>
              <a:prstGeom prst="ellipse">
                <a:avLst/>
              </a:prstGeom>
              <a:solidFill>
                <a:srgbClr val="CC99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3052" name="Oval 28"/>
              <p:cNvSpPr>
                <a:spLocks noChangeArrowheads="1"/>
              </p:cNvSpPr>
              <p:nvPr/>
            </p:nvSpPr>
            <p:spPr bwMode="auto">
              <a:xfrm>
                <a:off x="3600" y="2314"/>
                <a:ext cx="144" cy="144"/>
              </a:xfrm>
              <a:prstGeom prst="ellipse">
                <a:avLst/>
              </a:prstGeom>
              <a:solidFill>
                <a:srgbClr val="00CCFF"/>
              </a:solidFill>
              <a:ln w="25400">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sp>
        <p:nvSpPr>
          <p:cNvPr id="513053" name="Text Box 29"/>
          <p:cNvSpPr txBox="1">
            <a:spLocks noChangeArrowheads="1"/>
          </p:cNvSpPr>
          <p:nvPr/>
        </p:nvSpPr>
        <p:spPr bwMode="auto">
          <a:xfrm>
            <a:off x="1905000" y="4964885"/>
            <a:ext cx="842859" cy="23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latin typeface="Tahoma" pitchFamily="34" charset="0"/>
              </a:rPr>
              <a:t>Hydrolysis</a:t>
            </a:r>
          </a:p>
        </p:txBody>
      </p:sp>
      <p:sp>
        <p:nvSpPr>
          <p:cNvPr id="513054" name="Text Box 30"/>
          <p:cNvSpPr txBox="1">
            <a:spLocks noChangeArrowheads="1"/>
          </p:cNvSpPr>
          <p:nvPr/>
        </p:nvSpPr>
        <p:spPr bwMode="auto">
          <a:xfrm>
            <a:off x="4953000" y="5026431"/>
            <a:ext cx="880613" cy="23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latin typeface="Tahoma" pitchFamily="34" charset="0"/>
              </a:rPr>
              <a:t>Photolysis</a:t>
            </a:r>
          </a:p>
        </p:txBody>
      </p:sp>
      <p:grpSp>
        <p:nvGrpSpPr>
          <p:cNvPr id="513055" name="Group 31"/>
          <p:cNvGrpSpPr>
            <a:grpSpLocks/>
          </p:cNvGrpSpPr>
          <p:nvPr/>
        </p:nvGrpSpPr>
        <p:grpSpPr bwMode="auto">
          <a:xfrm>
            <a:off x="4627820" y="5431720"/>
            <a:ext cx="1702693" cy="1009839"/>
            <a:chOff x="3258" y="2168"/>
            <a:chExt cx="1949" cy="1480"/>
          </a:xfrm>
        </p:grpSpPr>
        <p:grpSp>
          <p:nvGrpSpPr>
            <p:cNvPr id="513056" name="Group 32"/>
            <p:cNvGrpSpPr>
              <a:grpSpLocks/>
            </p:cNvGrpSpPr>
            <p:nvPr/>
          </p:nvGrpSpPr>
          <p:grpSpPr bwMode="auto">
            <a:xfrm>
              <a:off x="3374" y="2168"/>
              <a:ext cx="1748" cy="384"/>
              <a:chOff x="2064" y="1246"/>
              <a:chExt cx="2496" cy="508"/>
            </a:xfrm>
          </p:grpSpPr>
          <p:sp>
            <p:nvSpPr>
              <p:cNvPr id="513057" name="Line 33"/>
              <p:cNvSpPr>
                <a:spLocks noChangeShapeType="1"/>
              </p:cNvSpPr>
              <p:nvPr/>
            </p:nvSpPr>
            <p:spPr bwMode="auto">
              <a:xfrm>
                <a:off x="2592" y="1506"/>
                <a:ext cx="155"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3058" name="Line 34"/>
              <p:cNvSpPr>
                <a:spLocks noChangeShapeType="1"/>
              </p:cNvSpPr>
              <p:nvPr/>
            </p:nvSpPr>
            <p:spPr bwMode="auto">
              <a:xfrm>
                <a:off x="3208" y="1512"/>
                <a:ext cx="155"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3059" name="Line 35"/>
              <p:cNvSpPr>
                <a:spLocks noChangeShapeType="1"/>
              </p:cNvSpPr>
              <p:nvPr/>
            </p:nvSpPr>
            <p:spPr bwMode="auto">
              <a:xfrm>
                <a:off x="3874" y="1508"/>
                <a:ext cx="155"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3060" name="Oval 36"/>
              <p:cNvSpPr>
                <a:spLocks noChangeArrowheads="1"/>
              </p:cNvSpPr>
              <p:nvPr/>
            </p:nvSpPr>
            <p:spPr bwMode="auto">
              <a:xfrm>
                <a:off x="2064" y="1268"/>
                <a:ext cx="528" cy="480"/>
              </a:xfrm>
              <a:prstGeom prst="ellipse">
                <a:avLst/>
              </a:prstGeom>
              <a:solidFill>
                <a:srgbClr val="CC99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3061" name="Oval 37"/>
              <p:cNvSpPr>
                <a:spLocks noChangeArrowheads="1"/>
              </p:cNvSpPr>
              <p:nvPr/>
            </p:nvSpPr>
            <p:spPr bwMode="auto">
              <a:xfrm>
                <a:off x="2679" y="1274"/>
                <a:ext cx="528" cy="480"/>
              </a:xfrm>
              <a:prstGeom prst="ellipse">
                <a:avLst/>
              </a:prstGeom>
              <a:solidFill>
                <a:srgbClr val="CC99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3062" name="Oval 38"/>
              <p:cNvSpPr>
                <a:spLocks noChangeArrowheads="1"/>
              </p:cNvSpPr>
              <p:nvPr/>
            </p:nvSpPr>
            <p:spPr bwMode="auto">
              <a:xfrm>
                <a:off x="3362" y="1274"/>
                <a:ext cx="528" cy="480"/>
              </a:xfrm>
              <a:prstGeom prst="ellipse">
                <a:avLst/>
              </a:prstGeom>
              <a:solidFill>
                <a:srgbClr val="CC99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3063" name="Oval 39"/>
              <p:cNvSpPr>
                <a:spLocks noChangeArrowheads="1"/>
              </p:cNvSpPr>
              <p:nvPr/>
            </p:nvSpPr>
            <p:spPr bwMode="auto">
              <a:xfrm>
                <a:off x="4032" y="1246"/>
                <a:ext cx="528" cy="480"/>
              </a:xfrm>
              <a:prstGeom prst="ellipse">
                <a:avLst/>
              </a:prstGeom>
              <a:solidFill>
                <a:srgbClr val="CC99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13064" name="Line 40"/>
            <p:cNvSpPr>
              <a:spLocks noChangeShapeType="1"/>
            </p:cNvSpPr>
            <p:nvPr/>
          </p:nvSpPr>
          <p:spPr bwMode="auto">
            <a:xfrm>
              <a:off x="4214" y="2701"/>
              <a:ext cx="0" cy="473"/>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3065" name="Freeform 41"/>
            <p:cNvSpPr>
              <a:spLocks/>
            </p:cNvSpPr>
            <p:nvPr/>
          </p:nvSpPr>
          <p:spPr bwMode="auto">
            <a:xfrm>
              <a:off x="4248" y="2810"/>
              <a:ext cx="269" cy="146"/>
            </a:xfrm>
            <a:custGeom>
              <a:avLst/>
              <a:gdLst>
                <a:gd name="T0" fmla="*/ 384 w 384"/>
                <a:gd name="T1" fmla="*/ 0 h 192"/>
                <a:gd name="T2" fmla="*/ 96 w 384"/>
                <a:gd name="T3" fmla="*/ 96 h 192"/>
                <a:gd name="T4" fmla="*/ 0 w 384"/>
                <a:gd name="T5" fmla="*/ 192 h 192"/>
              </a:gdLst>
              <a:ahLst/>
              <a:cxnLst>
                <a:cxn ang="0">
                  <a:pos x="T0" y="T1"/>
                </a:cxn>
                <a:cxn ang="0">
                  <a:pos x="T2" y="T3"/>
                </a:cxn>
                <a:cxn ang="0">
                  <a:pos x="T4" y="T5"/>
                </a:cxn>
              </a:cxnLst>
              <a:rect l="0" t="0" r="r" b="b"/>
              <a:pathLst>
                <a:path w="384" h="192">
                  <a:moveTo>
                    <a:pt x="384" y="0"/>
                  </a:moveTo>
                  <a:cubicBezTo>
                    <a:pt x="272" y="32"/>
                    <a:pt x="160" y="64"/>
                    <a:pt x="96" y="96"/>
                  </a:cubicBezTo>
                  <a:cubicBezTo>
                    <a:pt x="32" y="128"/>
                    <a:pt x="16" y="176"/>
                    <a:pt x="0" y="192"/>
                  </a:cubicBezTo>
                </a:path>
              </a:pathLst>
            </a:custGeom>
            <a:noFill/>
            <a:ln w="3810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3066" name="Group 42"/>
            <p:cNvGrpSpPr>
              <a:grpSpLocks/>
            </p:cNvGrpSpPr>
            <p:nvPr/>
          </p:nvGrpSpPr>
          <p:grpSpPr bwMode="auto">
            <a:xfrm>
              <a:off x="4368" y="3264"/>
              <a:ext cx="839" cy="384"/>
              <a:chOff x="4585" y="3168"/>
              <a:chExt cx="839" cy="384"/>
            </a:xfrm>
          </p:grpSpPr>
          <p:sp>
            <p:nvSpPr>
              <p:cNvPr id="513067" name="Line 43"/>
              <p:cNvSpPr>
                <a:spLocks noChangeShapeType="1"/>
              </p:cNvSpPr>
              <p:nvPr/>
            </p:nvSpPr>
            <p:spPr bwMode="auto">
              <a:xfrm>
                <a:off x="4944" y="3366"/>
                <a:ext cx="108"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3068" name="Oval 44"/>
              <p:cNvSpPr>
                <a:spLocks noChangeArrowheads="1"/>
              </p:cNvSpPr>
              <p:nvPr/>
            </p:nvSpPr>
            <p:spPr bwMode="auto">
              <a:xfrm>
                <a:off x="4585" y="3189"/>
                <a:ext cx="370" cy="363"/>
              </a:xfrm>
              <a:prstGeom prst="ellipse">
                <a:avLst/>
              </a:prstGeom>
              <a:solidFill>
                <a:srgbClr val="CC99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3069" name="Oval 45"/>
              <p:cNvSpPr>
                <a:spLocks noChangeArrowheads="1"/>
              </p:cNvSpPr>
              <p:nvPr/>
            </p:nvSpPr>
            <p:spPr bwMode="auto">
              <a:xfrm>
                <a:off x="5054" y="3168"/>
                <a:ext cx="370" cy="363"/>
              </a:xfrm>
              <a:prstGeom prst="ellipse">
                <a:avLst/>
              </a:prstGeom>
              <a:solidFill>
                <a:srgbClr val="CC99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13070" name="Line 46"/>
            <p:cNvSpPr>
              <a:spLocks noChangeShapeType="1"/>
            </p:cNvSpPr>
            <p:nvPr/>
          </p:nvSpPr>
          <p:spPr bwMode="auto">
            <a:xfrm>
              <a:off x="3628" y="3460"/>
              <a:ext cx="108"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3071" name="Oval 47"/>
            <p:cNvSpPr>
              <a:spLocks noChangeArrowheads="1"/>
            </p:cNvSpPr>
            <p:nvPr/>
          </p:nvSpPr>
          <p:spPr bwMode="auto">
            <a:xfrm>
              <a:off x="3258" y="3280"/>
              <a:ext cx="370" cy="363"/>
            </a:xfrm>
            <a:prstGeom prst="ellipse">
              <a:avLst/>
            </a:prstGeom>
            <a:solidFill>
              <a:srgbClr val="CC99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3072" name="Oval 48"/>
            <p:cNvSpPr>
              <a:spLocks noChangeArrowheads="1"/>
            </p:cNvSpPr>
            <p:nvPr/>
          </p:nvSpPr>
          <p:spPr bwMode="auto">
            <a:xfrm>
              <a:off x="3710" y="3285"/>
              <a:ext cx="370" cy="363"/>
            </a:xfrm>
            <a:prstGeom prst="ellipse">
              <a:avLst/>
            </a:prstGeom>
            <a:solidFill>
              <a:srgbClr val="CC99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513073" name="Picture 49" descr="sun_glass_un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0" y="2612"/>
              <a:ext cx="588" cy="550"/>
            </a:xfrm>
            <a:prstGeom prst="rect">
              <a:avLst/>
            </a:prstGeom>
            <a:noFill/>
            <a:extLst>
              <a:ext uri="{909E8E84-426E-40DD-AFC4-6F175D3DCCD1}">
                <a14:hiddenFill xmlns:a14="http://schemas.microsoft.com/office/drawing/2010/main">
                  <a:solidFill>
                    <a:srgbClr val="FFFFFF"/>
                  </a:solidFill>
                </a14:hiddenFill>
              </a:ext>
            </a:extLst>
          </p:spPr>
        </p:pic>
      </p:grpSp>
      <p:sp>
        <p:nvSpPr>
          <p:cNvPr id="513079" name="AutoShape 55"/>
          <p:cNvSpPr>
            <a:spLocks noChangeArrowheads="1"/>
          </p:cNvSpPr>
          <p:nvPr/>
        </p:nvSpPr>
        <p:spPr bwMode="auto">
          <a:xfrm>
            <a:off x="670720" y="2438400"/>
            <a:ext cx="1571594" cy="1447800"/>
          </a:xfrm>
          <a:prstGeom prst="flowChartMagneticDisk">
            <a:avLst/>
          </a:prstGeom>
          <a:solidFill>
            <a:srgbClr val="00FFFF"/>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3080" name="AutoShape 56"/>
          <p:cNvSpPr>
            <a:spLocks noChangeArrowheads="1"/>
          </p:cNvSpPr>
          <p:nvPr/>
        </p:nvSpPr>
        <p:spPr bwMode="auto">
          <a:xfrm>
            <a:off x="670720" y="1447800"/>
            <a:ext cx="1571594" cy="1447800"/>
          </a:xfrm>
          <a:prstGeom prst="flowChartMagneticDisk">
            <a:avLst/>
          </a:prstGeom>
          <a:solidFill>
            <a:srgbClr val="FFFF00"/>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3081" name="Text Box 57"/>
          <p:cNvSpPr txBox="1">
            <a:spLocks noChangeArrowheads="1"/>
          </p:cNvSpPr>
          <p:nvPr/>
        </p:nvSpPr>
        <p:spPr bwMode="auto">
          <a:xfrm>
            <a:off x="952921" y="1993900"/>
            <a:ext cx="1014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00"/>
                </a:solidFill>
                <a:latin typeface="Tahoma" pitchFamily="34" charset="0"/>
              </a:rPr>
              <a:t>octanol</a:t>
            </a:r>
          </a:p>
        </p:txBody>
      </p:sp>
      <p:sp>
        <p:nvSpPr>
          <p:cNvPr id="513082" name="Text Box 58"/>
          <p:cNvSpPr txBox="1">
            <a:spLocks noChangeArrowheads="1"/>
          </p:cNvSpPr>
          <p:nvPr/>
        </p:nvSpPr>
        <p:spPr bwMode="auto">
          <a:xfrm>
            <a:off x="996577" y="3284538"/>
            <a:ext cx="83880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00"/>
                </a:solidFill>
                <a:latin typeface="Tahoma" pitchFamily="34" charset="0"/>
              </a:rPr>
              <a:t>water</a:t>
            </a:r>
          </a:p>
        </p:txBody>
      </p:sp>
      <p:sp>
        <p:nvSpPr>
          <p:cNvPr id="513083" name="Line 59"/>
          <p:cNvSpPr>
            <a:spLocks noChangeShapeType="1"/>
          </p:cNvSpPr>
          <p:nvPr/>
        </p:nvSpPr>
        <p:spPr bwMode="auto">
          <a:xfrm flipV="1">
            <a:off x="1177435" y="2514600"/>
            <a:ext cx="0" cy="685800"/>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3084" name="Line 60"/>
          <p:cNvSpPr>
            <a:spLocks noChangeShapeType="1"/>
          </p:cNvSpPr>
          <p:nvPr/>
        </p:nvSpPr>
        <p:spPr bwMode="auto">
          <a:xfrm>
            <a:off x="1626461" y="2508250"/>
            <a:ext cx="0" cy="685800"/>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3085" name="Text Box 61"/>
          <p:cNvSpPr txBox="1">
            <a:spLocks noChangeArrowheads="1"/>
          </p:cNvSpPr>
          <p:nvPr/>
        </p:nvSpPr>
        <p:spPr bwMode="auto">
          <a:xfrm>
            <a:off x="72232" y="4025910"/>
            <a:ext cx="2797175"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hlink"/>
              </a:buClr>
              <a:buSzPct val="65000"/>
              <a:buFont typeface="Wingdings" pitchFamily="2" charset="2"/>
              <a:buNone/>
            </a:pPr>
            <a:r>
              <a:rPr lang="en-US" dirty="0">
                <a:latin typeface="Tahoma" pitchFamily="34" charset="0"/>
              </a:rPr>
              <a:t>Octanol/water </a:t>
            </a:r>
          </a:p>
          <a:p>
            <a:pPr algn="ctr">
              <a:spcBef>
                <a:spcPct val="20000"/>
              </a:spcBef>
              <a:buClr>
                <a:schemeClr val="hlink"/>
              </a:buClr>
              <a:buSzPct val="65000"/>
              <a:buFont typeface="Wingdings" pitchFamily="2" charset="2"/>
              <a:buNone/>
            </a:pPr>
            <a:r>
              <a:rPr lang="en-US" dirty="0">
                <a:latin typeface="Tahoma" pitchFamily="34" charset="0"/>
              </a:rPr>
              <a:t>partition coefficient (Kow)</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1355" y="2982771"/>
            <a:ext cx="2415609" cy="180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 Box 4"/>
          <p:cNvSpPr txBox="1">
            <a:spLocks noChangeArrowheads="1"/>
          </p:cNvSpPr>
          <p:nvPr/>
        </p:nvSpPr>
        <p:spPr bwMode="auto">
          <a:xfrm>
            <a:off x="6058449" y="3654395"/>
            <a:ext cx="287691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600" dirty="0">
                <a:latin typeface="Tahoma" pitchFamily="34" charset="0"/>
              </a:rPr>
              <a:t>Adsorption - desorption to </a:t>
            </a:r>
          </a:p>
          <a:p>
            <a:pPr algn="ctr"/>
            <a:r>
              <a:rPr lang="en-US" sz="1600" dirty="0">
                <a:latin typeface="Tahoma" pitchFamily="34" charset="0"/>
              </a:rPr>
              <a:t>sewage sludge (Koc</a:t>
            </a:r>
            <a:r>
              <a:rPr lang="en-US" sz="2800" dirty="0">
                <a:latin typeface="Tahoma" pitchFamily="34" charset="0"/>
              </a:rPr>
              <a:t>) </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3749" y="1106301"/>
            <a:ext cx="2843464" cy="176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 Box 2"/>
          <p:cNvSpPr txBox="1">
            <a:spLocks noChangeArrowheads="1"/>
          </p:cNvSpPr>
          <p:nvPr/>
        </p:nvSpPr>
        <p:spPr bwMode="auto">
          <a:xfrm>
            <a:off x="2865798" y="1633349"/>
            <a:ext cx="30655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65000"/>
              <a:buFont typeface="Wingdings" pitchFamily="2" charset="2"/>
              <a:buNone/>
            </a:pPr>
            <a:r>
              <a:rPr lang="en-US" sz="1600" dirty="0">
                <a:latin typeface="Tahoma" pitchFamily="34" charset="0"/>
              </a:rPr>
              <a:t>Acid dissociation constant (pKa)</a:t>
            </a:r>
          </a:p>
        </p:txBody>
      </p:sp>
      <p:sp>
        <p:nvSpPr>
          <p:cNvPr id="67" name="Title 1"/>
          <p:cNvSpPr txBox="1">
            <a:spLocks/>
          </p:cNvSpPr>
          <p:nvPr/>
        </p:nvSpPr>
        <p:spPr>
          <a:xfrm>
            <a:off x="0" y="0"/>
            <a:ext cx="9144000" cy="1106301"/>
          </a:xfrm>
          <a:prstGeom prst="rect">
            <a:avLst/>
          </a:prstGeom>
          <a:solidFill>
            <a:srgbClr val="008080"/>
          </a:solidFill>
        </p:spPr>
        <p:style>
          <a:lnRef idx="0">
            <a:schemeClr val="accent1"/>
          </a:lnRef>
          <a:fillRef idx="3">
            <a:schemeClr val="accent1"/>
          </a:fillRef>
          <a:effectRef idx="3">
            <a:schemeClr val="accent1"/>
          </a:effectRef>
          <a:fontRef idx="minor">
            <a:schemeClr val="lt1"/>
          </a:fontRef>
        </p:style>
        <p:txBody>
          <a:bodyPr vert="horz" lIns="459806" tIns="229903" rIns="459806" bIns="229903" rtlCol="0" anchor="ctr">
            <a:noAutofit/>
          </a:bodyPr>
          <a:lstStyle>
            <a:lvl1pPr algn="ctr" defTabSz="4598060" rtl="0" eaLnBrk="1" latinLnBrk="0" hangingPunct="1">
              <a:spcBef>
                <a:spcPct val="0"/>
              </a:spcBef>
              <a:buNone/>
              <a:defRPr sz="22100" kern="1200">
                <a:solidFill>
                  <a:schemeClr val="tx1"/>
                </a:solidFill>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dirty="0">
                <a:solidFill>
                  <a:schemeClr val="bg1"/>
                </a:solidFill>
              </a:rPr>
              <a:t>Fate in the Environment</a:t>
            </a:r>
          </a:p>
        </p:txBody>
      </p:sp>
    </p:spTree>
    <p:extLst>
      <p:ext uri="{BB962C8B-B14F-4D97-AF65-F5344CB8AC3E}">
        <p14:creationId xmlns:p14="http://schemas.microsoft.com/office/powerpoint/2010/main" val="1996871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03575"/>
            <a:ext cx="1922463" cy="2895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3763" name="Text Box 3"/>
          <p:cNvSpPr txBox="1">
            <a:spLocks noChangeArrowheads="1"/>
          </p:cNvSpPr>
          <p:nvPr/>
        </p:nvSpPr>
        <p:spPr bwMode="auto">
          <a:xfrm>
            <a:off x="1473200" y="1981200"/>
            <a:ext cx="393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65000"/>
              <a:buFont typeface="Wingdings" pitchFamily="2" charset="2"/>
              <a:buNone/>
            </a:pPr>
            <a:r>
              <a:rPr lang="en-US" sz="2000" dirty="0">
                <a:latin typeface="Tahoma" pitchFamily="34" charset="0"/>
              </a:rPr>
              <a:t>Biodegradation by sewage sludge</a:t>
            </a:r>
          </a:p>
          <a:p>
            <a:pPr>
              <a:spcBef>
                <a:spcPct val="20000"/>
              </a:spcBef>
              <a:buClr>
                <a:schemeClr val="hlink"/>
              </a:buClr>
              <a:buSzPct val="65000"/>
              <a:buFont typeface="Wingdings" pitchFamily="2" charset="2"/>
              <a:buNone/>
            </a:pPr>
            <a:r>
              <a:rPr lang="en-US" sz="2000" dirty="0">
                <a:latin typeface="Tahoma" pitchFamily="34" charset="0"/>
              </a:rPr>
              <a:t>microorganisms</a:t>
            </a:r>
          </a:p>
          <a:p>
            <a:endParaRPr lang="en-US" sz="2000" dirty="0">
              <a:latin typeface="Tahoma" pitchFamily="34" charset="0"/>
            </a:endParaRPr>
          </a:p>
        </p:txBody>
      </p:sp>
      <p:sp>
        <p:nvSpPr>
          <p:cNvPr id="373764" name="Text Box 4"/>
          <p:cNvSpPr txBox="1">
            <a:spLocks noChangeArrowheads="1"/>
          </p:cNvSpPr>
          <p:nvPr/>
        </p:nvSpPr>
        <p:spPr bwMode="auto">
          <a:xfrm>
            <a:off x="2819400" y="4816475"/>
            <a:ext cx="579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latin typeface="Tahoma" pitchFamily="34" charset="0"/>
              </a:rPr>
              <a:t>Transformation in aquatic sediments/soils</a:t>
            </a:r>
          </a:p>
          <a:p>
            <a:r>
              <a:rPr lang="en-US" sz="2000" dirty="0">
                <a:latin typeface="Tahoma" pitchFamily="34" charset="0"/>
              </a:rPr>
              <a:t>Binding to aquatic sediments/soils</a:t>
            </a:r>
          </a:p>
        </p:txBody>
      </p:sp>
      <p:grpSp>
        <p:nvGrpSpPr>
          <p:cNvPr id="373765" name="Group 5"/>
          <p:cNvGrpSpPr>
            <a:grpSpLocks/>
          </p:cNvGrpSpPr>
          <p:nvPr/>
        </p:nvGrpSpPr>
        <p:grpSpPr bwMode="auto">
          <a:xfrm>
            <a:off x="5715000" y="1295400"/>
            <a:ext cx="2457450" cy="2774950"/>
            <a:chOff x="3600" y="816"/>
            <a:chExt cx="1548" cy="1748"/>
          </a:xfrm>
        </p:grpSpPr>
        <p:pic>
          <p:nvPicPr>
            <p:cNvPr id="373766" name="Picture 6" descr="Cartoon illustrations of microb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816"/>
              <a:ext cx="1500" cy="157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3767" name="Text Box 7"/>
            <p:cNvSpPr txBox="1">
              <a:spLocks noChangeArrowheads="1"/>
            </p:cNvSpPr>
            <p:nvPr/>
          </p:nvSpPr>
          <p:spPr bwMode="auto">
            <a:xfrm>
              <a:off x="3600" y="2410"/>
              <a:ext cx="91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latin typeface="Tahoma" pitchFamily="34" charset="0"/>
                </a:rPr>
                <a:t>Source: www.bam.gov</a:t>
              </a:r>
            </a:p>
          </p:txBody>
        </p:sp>
      </p:grpSp>
      <p:sp>
        <p:nvSpPr>
          <p:cNvPr id="373771" name="Rectangle 11"/>
          <p:cNvSpPr>
            <a:spLocks noGrp="1" noChangeArrowheads="1"/>
          </p:cNvSpPr>
          <p:nvPr>
            <p:ph type="title"/>
          </p:nvPr>
        </p:nvSpPr>
        <p:spPr/>
        <p:txBody>
          <a:bodyPr/>
          <a:lstStyle/>
          <a:p>
            <a:r>
              <a:rPr lang="en-US" dirty="0"/>
              <a:t>Fate in the Environment</a:t>
            </a:r>
          </a:p>
        </p:txBody>
      </p:sp>
      <p:sp>
        <p:nvSpPr>
          <p:cNvPr id="373773" name="Text Box 13"/>
          <p:cNvSpPr txBox="1">
            <a:spLocks noChangeArrowheads="1"/>
          </p:cNvSpPr>
          <p:nvPr/>
        </p:nvSpPr>
        <p:spPr bwMode="auto">
          <a:xfrm>
            <a:off x="495300" y="6096000"/>
            <a:ext cx="2524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latin typeface="Tahoma" pitchFamily="34" charset="0"/>
              </a:rPr>
              <a:t>Source: Springborn Smithers Laboratories</a:t>
            </a:r>
          </a:p>
        </p:txBody>
      </p:sp>
      <p:sp>
        <p:nvSpPr>
          <p:cNvPr id="12" name="Title 1"/>
          <p:cNvSpPr txBox="1">
            <a:spLocks/>
          </p:cNvSpPr>
          <p:nvPr/>
        </p:nvSpPr>
        <p:spPr>
          <a:xfrm>
            <a:off x="-15194" y="1"/>
            <a:ext cx="9144000" cy="1066800"/>
          </a:xfrm>
          <a:prstGeom prst="rect">
            <a:avLst/>
          </a:prstGeom>
          <a:solidFill>
            <a:srgbClr val="008080"/>
          </a:solidFill>
        </p:spPr>
        <p:style>
          <a:lnRef idx="0">
            <a:schemeClr val="accent1"/>
          </a:lnRef>
          <a:fillRef idx="3">
            <a:schemeClr val="accent1"/>
          </a:fillRef>
          <a:effectRef idx="3">
            <a:schemeClr val="accent1"/>
          </a:effectRef>
          <a:fontRef idx="minor">
            <a:schemeClr val="lt1"/>
          </a:fontRef>
        </p:style>
        <p:txBody>
          <a:bodyPr vert="horz" lIns="459806" tIns="229903" rIns="459806" bIns="229903" rtlCol="0" anchor="ctr">
            <a:noAutofit/>
          </a:bodyPr>
          <a:lstStyle>
            <a:lvl1pPr algn="ctr" defTabSz="4598060" rtl="0" eaLnBrk="1" latinLnBrk="0" hangingPunct="1">
              <a:spcBef>
                <a:spcPct val="0"/>
              </a:spcBef>
              <a:buNone/>
              <a:defRPr sz="22100" kern="1200">
                <a:solidFill>
                  <a:schemeClr val="tx1"/>
                </a:solidFill>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000" b="1" dirty="0">
                <a:solidFill>
                  <a:schemeClr val="bg1"/>
                </a:solidFill>
              </a:rPr>
              <a:t>Fate in the Environment</a:t>
            </a:r>
          </a:p>
        </p:txBody>
      </p:sp>
    </p:spTree>
    <p:extLst>
      <p:ext uri="{BB962C8B-B14F-4D97-AF65-F5344CB8AC3E}">
        <p14:creationId xmlns:p14="http://schemas.microsoft.com/office/powerpoint/2010/main" val="2581591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37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3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1920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solidFill>
              </a:rPr>
              <a:t>Aquatic Toxicity</a:t>
            </a:r>
            <a:endParaRPr lang="en-US" sz="4800" b="1" dirty="0">
              <a:solidFill>
                <a:schemeClr val="bg1"/>
              </a:solidFill>
            </a:endParaRPr>
          </a:p>
        </p:txBody>
      </p:sp>
      <p:pic>
        <p:nvPicPr>
          <p:cNvPr id="3747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313" y="1946275"/>
            <a:ext cx="2122487" cy="1736725"/>
          </a:xfrm>
          <a:prstGeom prst="rect">
            <a:avLst/>
          </a:prstGeom>
          <a:noFill/>
          <a:ln w="25400">
            <a:solidFill>
              <a:srgbClr val="DBDA80"/>
            </a:solidFill>
            <a:miter lim="800000"/>
            <a:headEnd/>
            <a:tailEnd/>
          </a:ln>
          <a:extLst>
            <a:ext uri="{909E8E84-426E-40DD-AFC4-6F175D3DCCD1}">
              <a14:hiddenFill xmlns:a14="http://schemas.microsoft.com/office/drawing/2010/main">
                <a:solidFill>
                  <a:srgbClr val="FFFFFF"/>
                </a:solidFill>
              </a14:hiddenFill>
            </a:ext>
          </a:extLst>
        </p:spPr>
      </p:pic>
      <p:pic>
        <p:nvPicPr>
          <p:cNvPr id="374789" name="Picture 5" descr="pimepr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4356100"/>
            <a:ext cx="2609850" cy="1647825"/>
          </a:xfrm>
          <a:prstGeom prst="rect">
            <a:avLst/>
          </a:prstGeom>
          <a:noFill/>
          <a:ln w="25400">
            <a:solidFill>
              <a:srgbClr val="DBDA80"/>
            </a:solidFill>
            <a:miter lim="800000"/>
            <a:headEnd/>
            <a:tailEnd/>
          </a:ln>
          <a:extLst>
            <a:ext uri="{909E8E84-426E-40DD-AFC4-6F175D3DCCD1}">
              <a14:hiddenFill xmlns:a14="http://schemas.microsoft.com/office/drawing/2010/main">
                <a:solidFill>
                  <a:srgbClr val="FFFFFF"/>
                </a:solidFill>
              </a14:hiddenFill>
            </a:ext>
          </a:extLst>
        </p:spPr>
      </p:pic>
      <p:sp>
        <p:nvSpPr>
          <p:cNvPr id="374790" name="Text Box 6"/>
          <p:cNvSpPr txBox="1">
            <a:spLocks noChangeArrowheads="1"/>
          </p:cNvSpPr>
          <p:nvPr/>
        </p:nvSpPr>
        <p:spPr bwMode="auto">
          <a:xfrm>
            <a:off x="1027113" y="1524000"/>
            <a:ext cx="2566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65000"/>
              <a:buFont typeface="Wingdings" pitchFamily="2" charset="2"/>
              <a:buNone/>
            </a:pPr>
            <a:r>
              <a:rPr lang="en-US" dirty="0">
                <a:latin typeface="Tahoma" pitchFamily="34" charset="0"/>
              </a:rPr>
              <a:t>Algae Growth Inhibition</a:t>
            </a:r>
          </a:p>
        </p:txBody>
      </p:sp>
      <p:sp>
        <p:nvSpPr>
          <p:cNvPr id="374791" name="Text Box 7"/>
          <p:cNvSpPr txBox="1">
            <a:spLocks noChangeArrowheads="1"/>
          </p:cNvSpPr>
          <p:nvPr/>
        </p:nvSpPr>
        <p:spPr bwMode="auto">
          <a:xfrm>
            <a:off x="5081588" y="1538288"/>
            <a:ext cx="28432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a:latin typeface="Tahoma" pitchFamily="34" charset="0"/>
              </a:rPr>
              <a:t>Invertebrate Reproduction</a:t>
            </a:r>
            <a:endParaRPr lang="en-US" dirty="0">
              <a:latin typeface="Tahoma" pitchFamily="34" charset="0"/>
            </a:endParaRPr>
          </a:p>
        </p:txBody>
      </p:sp>
      <p:sp>
        <p:nvSpPr>
          <p:cNvPr id="374792" name="Text Box 8"/>
          <p:cNvSpPr txBox="1">
            <a:spLocks noChangeArrowheads="1"/>
          </p:cNvSpPr>
          <p:nvPr/>
        </p:nvSpPr>
        <p:spPr bwMode="auto">
          <a:xfrm>
            <a:off x="2755900" y="3924300"/>
            <a:ext cx="3568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65000"/>
              <a:buFont typeface="Wingdings" pitchFamily="2" charset="2"/>
              <a:buNone/>
            </a:pPr>
            <a:r>
              <a:rPr lang="en-US" dirty="0">
                <a:latin typeface="Tahoma" pitchFamily="34" charset="0"/>
              </a:rPr>
              <a:t>Effects on Early Life Stage of Fish</a:t>
            </a:r>
          </a:p>
        </p:txBody>
      </p:sp>
      <p:pic>
        <p:nvPicPr>
          <p:cNvPr id="37479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3300" y="4521200"/>
            <a:ext cx="1981200" cy="1244600"/>
          </a:xfrm>
          <a:prstGeom prst="rect">
            <a:avLst/>
          </a:prstGeom>
          <a:noFill/>
          <a:ln w="25400">
            <a:solidFill>
              <a:srgbClr val="DBDA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4802"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965325"/>
            <a:ext cx="2239963" cy="1679575"/>
          </a:xfrm>
          <a:prstGeom prst="rect">
            <a:avLst/>
          </a:prstGeom>
          <a:noFill/>
          <a:ln w="25400">
            <a:solidFill>
              <a:srgbClr val="DBDA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4803" name="Text Box 19"/>
          <p:cNvSpPr txBox="1">
            <a:spLocks noChangeArrowheads="1"/>
          </p:cNvSpPr>
          <p:nvPr/>
        </p:nvSpPr>
        <p:spPr bwMode="auto">
          <a:xfrm>
            <a:off x="5270500" y="3632200"/>
            <a:ext cx="2524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latin typeface="Tahoma" pitchFamily="34" charset="0"/>
              </a:rPr>
              <a:t>Source: Springborn Smithers Laboratories</a:t>
            </a:r>
          </a:p>
        </p:txBody>
      </p:sp>
    </p:spTree>
    <p:extLst>
      <p:ext uri="{BB962C8B-B14F-4D97-AF65-F5344CB8AC3E}">
        <p14:creationId xmlns:p14="http://schemas.microsoft.com/office/powerpoint/2010/main" val="2205201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1191</Words>
  <Application>Microsoft Office PowerPoint</Application>
  <PresentationFormat>On-screen Show (4:3)</PresentationFormat>
  <Paragraphs>199</Paragraphs>
  <Slides>25</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Fate in the Environment</vt:lpstr>
      <vt:lpstr>PowerPoint Presentation</vt:lpstr>
      <vt:lpstr>PowerPoint Presentation</vt:lpstr>
      <vt:lpstr>PowerPoint Presentation</vt:lpstr>
      <vt:lpstr>PowerPoint Presentation</vt:lpstr>
      <vt:lpstr>PowerPoint Presentation</vt:lpstr>
      <vt:lpstr>PowerPoint Presentation</vt:lpstr>
      <vt:lpstr>Metformin Profile</vt:lpstr>
      <vt:lpstr>Risk Assessment Approach</vt:lpstr>
      <vt:lpstr>GREAT-ER MODEL</vt:lpstr>
      <vt:lpstr>PhATE TM MODEL </vt:lpstr>
      <vt:lpstr>Sitagliptin – GREAT-ER Results</vt:lpstr>
      <vt:lpstr>Sitagliptin – PhATE Results</vt:lpstr>
      <vt:lpstr>Sitagliptin Environmental Risk Assessment</vt:lpstr>
      <vt:lpstr>Metformin – GREAT-ER Results</vt:lpstr>
      <vt:lpstr>Metformin – PhATE Results</vt:lpstr>
      <vt:lpstr>Metformin Environmental Risk Assessment</vt:lpstr>
      <vt:lpstr>PowerPoint Presentation</vt:lpstr>
    </vt:vector>
  </TitlesOfParts>
  <Company>Merck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Further Investigations in the Environmental Risk Assessment of Sitagliptin</dc:title>
  <dc:creator>Merck &amp; Co., Inc.</dc:creator>
  <cp:lastModifiedBy>Merck &amp; Co., Inc.</cp:lastModifiedBy>
  <cp:revision>18</cp:revision>
  <dcterms:created xsi:type="dcterms:W3CDTF">2013-04-01T19:27:48Z</dcterms:created>
  <dcterms:modified xsi:type="dcterms:W3CDTF">2013-10-08T13:45:34Z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-1356949601</vt:i4>
  </property>
  <property fmtid="{D5CDD505-2E9C-101B-9397-08002B2CF9AE}" pid="3" name="_NewReviewCycle">
    <vt:lpwstr/>
  </property>
  <property fmtid="{D5CDD505-2E9C-101B-9397-08002B2CF9AE}" pid="4" name="_EmailSubject">
    <vt:lpwstr>Presentation info for October meeting</vt:lpwstr>
  </property>
  <property fmtid="{D5CDD505-2E9C-101B-9397-08002B2CF9AE}" pid="5" name="_AuthorEmail">
    <vt:lpwstr>greg.gagliano@merck.com</vt:lpwstr>
  </property>
  <property fmtid="{D5CDD505-2E9C-101B-9397-08002B2CF9AE}" pid="6" name="_AuthorEmailDisplayName">
    <vt:lpwstr>Gagliano, Greg</vt:lpwstr>
  </property>
  <property fmtid="{D5CDD505-2E9C-101B-9397-08002B2CF9AE}" pid="7" name="_PreviousAdHocReviewCycleID">
    <vt:i4>-389214111</vt:i4>
  </property>
</Properties>
</file>